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58"/>
  </p:notesMasterIdLst>
  <p:sldIdLst>
    <p:sldId id="1398" r:id="rId2"/>
    <p:sldId id="1369" r:id="rId3"/>
    <p:sldId id="1400" r:id="rId4"/>
    <p:sldId id="1410" r:id="rId5"/>
    <p:sldId id="1411" r:id="rId6"/>
    <p:sldId id="1288" r:id="rId7"/>
    <p:sldId id="1413" r:id="rId8"/>
    <p:sldId id="1290" r:id="rId9"/>
    <p:sldId id="1291" r:id="rId10"/>
    <p:sldId id="1292" r:id="rId11"/>
    <p:sldId id="1252" r:id="rId12"/>
    <p:sldId id="1253" r:id="rId13"/>
    <p:sldId id="1255" r:id="rId14"/>
    <p:sldId id="1347" r:id="rId15"/>
    <p:sldId id="1387" r:id="rId16"/>
    <p:sldId id="1256" r:id="rId17"/>
    <p:sldId id="1388" r:id="rId18"/>
    <p:sldId id="1412" r:id="rId19"/>
    <p:sldId id="1370" r:id="rId20"/>
    <p:sldId id="1389" r:id="rId21"/>
    <p:sldId id="1377" r:id="rId22"/>
    <p:sldId id="784" r:id="rId23"/>
    <p:sldId id="785" r:id="rId24"/>
    <p:sldId id="789" r:id="rId25"/>
    <p:sldId id="1418" r:id="rId26"/>
    <p:sldId id="1417" r:id="rId27"/>
    <p:sldId id="1416" r:id="rId28"/>
    <p:sldId id="1402" r:id="rId29"/>
    <p:sldId id="1390" r:id="rId30"/>
    <p:sldId id="1403" r:id="rId31"/>
    <p:sldId id="1404" r:id="rId32"/>
    <p:sldId id="1405" r:id="rId33"/>
    <p:sldId id="1233" r:id="rId34"/>
    <p:sldId id="1406" r:id="rId35"/>
    <p:sldId id="1414" r:id="rId36"/>
    <p:sldId id="1391" r:id="rId37"/>
    <p:sldId id="1392" r:id="rId38"/>
    <p:sldId id="1393" r:id="rId39"/>
    <p:sldId id="802" r:id="rId40"/>
    <p:sldId id="799" r:id="rId41"/>
    <p:sldId id="803" r:id="rId42"/>
    <p:sldId id="1378" r:id="rId43"/>
    <p:sldId id="1373" r:id="rId44"/>
    <p:sldId id="1394" r:id="rId45"/>
    <p:sldId id="1396" r:id="rId46"/>
    <p:sldId id="1397" r:id="rId47"/>
    <p:sldId id="1407" r:id="rId48"/>
    <p:sldId id="797" r:id="rId49"/>
    <p:sldId id="800" r:id="rId50"/>
    <p:sldId id="1408" r:id="rId51"/>
    <p:sldId id="806" r:id="rId52"/>
    <p:sldId id="1409" r:id="rId53"/>
    <p:sldId id="1293" r:id="rId54"/>
    <p:sldId id="1399" r:id="rId55"/>
    <p:sldId id="1415" r:id="rId56"/>
    <p:sldId id="1267" r:id="rId57"/>
  </p:sldIdLst>
  <p:sldSz cx="9144000" cy="6858000" type="screen4x3"/>
  <p:notesSz cx="6797675" cy="9926638"/>
  <p:defaultTextStyle>
    <a:defPPr>
      <a:defRPr lang="ru-RU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+mn-ea"/>
        <a:cs typeface="Arial" panose="020B0604020202020204" pitchFamily="34" charset="0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+mn-ea"/>
        <a:cs typeface="Arial" panose="020B0604020202020204" pitchFamily="34" charset="0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+mn-ea"/>
        <a:cs typeface="Arial" panose="020B0604020202020204" pitchFamily="34" charset="0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+mn-ea"/>
        <a:cs typeface="Arial" panose="020B0604020202020204" pitchFamily="34" charset="0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+mn-ea"/>
        <a:cs typeface="Arial" panose="020B0604020202020204" pitchFamily="34" charset="0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+mn-ea"/>
        <a:cs typeface="Arial" panose="020B0604020202020204" pitchFamily="34" charset="0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+mn-ea"/>
        <a:cs typeface="Arial" panose="020B0604020202020204" pitchFamily="34" charset="0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+mn-ea"/>
        <a:cs typeface="Arial" panose="020B0604020202020204" pitchFamily="34" charset="0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+mn-ea"/>
        <a:cs typeface="Arial" panose="020B0604020202020204" pitchFamily="34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7DF18680-E054-41AD-8BC1-D1AEF772440D}" styleName="Средний стиль 2 — акцент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6888"/>
    <p:restoredTop sz="94655"/>
  </p:normalViewPr>
  <p:slideViewPr>
    <p:cSldViewPr>
      <p:cViewPr varScale="1">
        <p:scale>
          <a:sx n="87" d="100"/>
          <a:sy n="87" d="100"/>
        </p:scale>
        <p:origin x="1914" y="90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61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>
            <a:extLst/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6400" cy="496888"/>
          </a:xfrm>
          <a:prstGeom prst="rect">
            <a:avLst/>
          </a:prstGeom>
        </p:spPr>
        <p:txBody>
          <a:bodyPr vert="horz" lIns="91575" tIns="45788" rIns="91575" bIns="45788" rtlCol="0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Дата 2">
            <a:extLst/>
          </p:cNvPr>
          <p:cNvSpPr>
            <a:spLocks noGrp="1"/>
          </p:cNvSpPr>
          <p:nvPr>
            <p:ph type="dt" idx="1"/>
          </p:nvPr>
        </p:nvSpPr>
        <p:spPr>
          <a:xfrm>
            <a:off x="3849688" y="0"/>
            <a:ext cx="2946400" cy="496888"/>
          </a:xfrm>
          <a:prstGeom prst="rect">
            <a:avLst/>
          </a:prstGeom>
        </p:spPr>
        <p:txBody>
          <a:bodyPr vert="horz" wrap="square" lIns="91575" tIns="45788" rIns="91575" bIns="45788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/>
            </a:lvl1pPr>
          </a:lstStyle>
          <a:p>
            <a:pPr>
              <a:defRPr/>
            </a:pPr>
            <a:fld id="{AD97CD8A-74C3-4D2E-98BF-13F479A01E05}" type="datetimeFigureOut">
              <a:rPr lang="ru-RU" altLang="ru-RU"/>
              <a:pPr>
                <a:defRPr/>
              </a:pPr>
              <a:t>16.01.2020</a:t>
            </a:fld>
            <a:endParaRPr lang="ru-RU" altLang="ru-RU"/>
          </a:p>
        </p:txBody>
      </p:sp>
      <p:sp>
        <p:nvSpPr>
          <p:cNvPr id="4" name="Образ слайда 3">
            <a:extLst/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6125"/>
            <a:ext cx="4965700" cy="372427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575" tIns="45788" rIns="91575" bIns="45788" rtlCol="0" anchor="ctr"/>
          <a:lstStyle/>
          <a:p>
            <a:pPr lvl="0"/>
            <a:endParaRPr lang="ru-RU" noProof="0"/>
          </a:p>
        </p:txBody>
      </p:sp>
      <p:sp>
        <p:nvSpPr>
          <p:cNvPr id="5" name="Заметки 4">
            <a:extLst/>
          </p:cNvPr>
          <p:cNvSpPr>
            <a:spLocks noGrp="1"/>
          </p:cNvSpPr>
          <p:nvPr>
            <p:ph type="body" sz="quarter" idx="3"/>
          </p:nvPr>
        </p:nvSpPr>
        <p:spPr>
          <a:xfrm>
            <a:off x="677863" y="4718050"/>
            <a:ext cx="5441950" cy="4464050"/>
          </a:xfrm>
          <a:prstGeom prst="rect">
            <a:avLst/>
          </a:prstGeom>
        </p:spPr>
        <p:txBody>
          <a:bodyPr vert="horz" wrap="square" lIns="91575" tIns="45788" rIns="91575" bIns="4578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/>
              <a:t>Образец текста</a:t>
            </a:r>
          </a:p>
          <a:p>
            <a:pPr lvl="1"/>
            <a:r>
              <a:rPr lang="ru-RU" altLang="ru-RU"/>
              <a:t>Второй уровень</a:t>
            </a:r>
          </a:p>
          <a:p>
            <a:pPr lvl="2"/>
            <a:r>
              <a:rPr lang="ru-RU" altLang="ru-RU"/>
              <a:t>Третий уровень</a:t>
            </a:r>
          </a:p>
          <a:p>
            <a:pPr lvl="3"/>
            <a:r>
              <a:rPr lang="ru-RU" altLang="ru-RU"/>
              <a:t>Четвертый уровень</a:t>
            </a:r>
          </a:p>
          <a:p>
            <a:pPr lvl="4"/>
            <a:r>
              <a:rPr lang="ru-RU" altLang="ru-RU"/>
              <a:t>Пятый уровень</a:t>
            </a:r>
          </a:p>
        </p:txBody>
      </p:sp>
      <p:sp>
        <p:nvSpPr>
          <p:cNvPr id="6" name="Нижний колонтитул 5">
            <a:extLst/>
          </p:cNvPr>
          <p:cNvSpPr>
            <a:spLocks noGrp="1"/>
          </p:cNvSpPr>
          <p:nvPr>
            <p:ph type="ftr" sz="quarter" idx="4"/>
          </p:nvPr>
        </p:nvSpPr>
        <p:spPr>
          <a:xfrm>
            <a:off x="0" y="9428163"/>
            <a:ext cx="2946400" cy="496887"/>
          </a:xfrm>
          <a:prstGeom prst="rect">
            <a:avLst/>
          </a:prstGeom>
        </p:spPr>
        <p:txBody>
          <a:bodyPr vert="horz" lIns="91575" tIns="45788" rIns="91575" bIns="45788" rtlCol="0" anchor="b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>
            <a:extLst/>
          </p:cNvPr>
          <p:cNvSpPr>
            <a:spLocks noGrp="1"/>
          </p:cNvSpPr>
          <p:nvPr>
            <p:ph type="sldNum" sz="quarter" idx="5"/>
          </p:nvPr>
        </p:nvSpPr>
        <p:spPr>
          <a:xfrm>
            <a:off x="3849688" y="9428163"/>
            <a:ext cx="2946400" cy="496887"/>
          </a:xfrm>
          <a:prstGeom prst="rect">
            <a:avLst/>
          </a:prstGeom>
        </p:spPr>
        <p:txBody>
          <a:bodyPr vert="horz" wrap="square" lIns="91575" tIns="45788" rIns="91575" bIns="45788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/>
            </a:lvl1pPr>
          </a:lstStyle>
          <a:p>
            <a:fld id="{BB9BB740-6F27-4F2E-AE9A-5D29CC6E0C34}" type="slidenum">
              <a:rPr lang="ru-RU" altLang="ru-RU"/>
              <a:pPr/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697616972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Arial" charset="0"/>
        <a:cs typeface="Arial" pitchFamily="34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Arial" charset="0"/>
        <a:cs typeface="Arial" pitchFamily="34" charset="0"/>
      </a:defRPr>
    </a:lvl2pPr>
    <a:lvl3pPr marL="9144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Arial" charset="0"/>
        <a:cs typeface="Arial" pitchFamily="34" charset="0"/>
      </a:defRPr>
    </a:lvl3pPr>
    <a:lvl4pPr marL="13716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Arial" charset="0"/>
        <a:cs typeface="Arial" pitchFamily="34" charset="0"/>
      </a:defRPr>
    </a:lvl4pPr>
    <a:lvl5pPr marL="18288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Arial" charset="0"/>
        <a:cs typeface="Arial" pitchFamily="34" charset="0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5715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ru-RU" altLang="ru-RU"/>
          </a:p>
        </p:txBody>
      </p:sp>
      <p:sp>
        <p:nvSpPr>
          <p:cNvPr id="115716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fld id="{3B0A860A-1771-443B-9966-994F9C236708}" type="slidenum">
              <a:rPr lang="ru-RU" altLang="ru-RU"/>
              <a:pPr/>
              <a:t>2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99541427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6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3667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ru-RU" altLang="ru-RU"/>
          </a:p>
        </p:txBody>
      </p:sp>
      <p:sp>
        <p:nvSpPr>
          <p:cNvPr id="113668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fld id="{2E1731A2-7A5C-4169-824E-94563C5E8266}" type="slidenum">
              <a:rPr lang="ru-RU" altLang="ru-RU">
                <a:solidFill>
                  <a:prstClr val="black"/>
                </a:solidFill>
              </a:rPr>
              <a:pPr/>
              <a:t>28</a:t>
            </a:fld>
            <a:endParaRPr lang="ru-RU" alt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846426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Образ слайда 1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8787" name="Заметки 2"/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ru-RU" altLang="ru-RU"/>
          </a:p>
        </p:txBody>
      </p:sp>
      <p:sp>
        <p:nvSpPr>
          <p:cNvPr id="118788" name="Номер слайда 3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fld id="{70C84579-D50F-44CD-80DB-418382D1E56B}" type="slidenum">
              <a:rPr lang="ru-RU" altLang="ru-RU">
                <a:solidFill>
                  <a:prstClr val="black"/>
                </a:solidFill>
              </a:rPr>
              <a:pPr/>
              <a:t>30</a:t>
            </a:fld>
            <a:endParaRPr lang="ru-RU" alt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613642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0835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ru-RU" altLang="ru-RU"/>
          </a:p>
        </p:txBody>
      </p:sp>
      <p:sp>
        <p:nvSpPr>
          <p:cNvPr id="120836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fld id="{EA3FF202-F03E-4BB2-981A-A364D83D7F8F}" type="slidenum">
              <a:rPr lang="ru-RU" altLang="ru-RU">
                <a:solidFill>
                  <a:srgbClr val="000000"/>
                </a:solidFill>
              </a:rPr>
              <a:pPr/>
              <a:t>33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992503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288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ru-RU" altLang="ru-RU"/>
          </a:p>
        </p:txBody>
      </p:sp>
      <p:sp>
        <p:nvSpPr>
          <p:cNvPr id="122884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fld id="{9DB7B014-AD43-4677-BB09-876E50346D78}" type="slidenum">
              <a:rPr lang="ru-RU" altLang="ru-RU">
                <a:solidFill>
                  <a:prstClr val="black"/>
                </a:solidFill>
              </a:rPr>
              <a:pPr/>
              <a:t>34</a:t>
            </a:fld>
            <a:endParaRPr lang="ru-RU" alt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725483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3907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ru-RU" altLang="ru-RU"/>
          </a:p>
        </p:txBody>
      </p:sp>
      <p:sp>
        <p:nvSpPr>
          <p:cNvPr id="123908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fld id="{FEEE93B5-4320-4983-ADFB-63E7EC553D6C}" type="slidenum">
              <a:rPr lang="ru-RU" altLang="ru-RU"/>
              <a:pPr/>
              <a:t>39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2292293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4691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ru-RU" altLang="ru-RU"/>
          </a:p>
        </p:txBody>
      </p:sp>
      <p:sp>
        <p:nvSpPr>
          <p:cNvPr id="114692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fld id="{D019DDB3-FC27-46CB-BC84-B964AAECBFC1}" type="slidenum">
              <a:rPr lang="ru-RU" altLang="ru-RU"/>
              <a:pPr/>
              <a:t>43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216090852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4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5955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ru-RU" altLang="ru-RU"/>
          </a:p>
        </p:txBody>
      </p:sp>
      <p:sp>
        <p:nvSpPr>
          <p:cNvPr id="125956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fld id="{66F6FF65-BE34-4228-8B80-A958D198A592}" type="slidenum">
              <a:rPr lang="ru-RU" altLang="ru-RU"/>
              <a:pPr/>
              <a:t>48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28965585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697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ru-RU" altLang="ru-RU"/>
          </a:p>
        </p:txBody>
      </p:sp>
      <p:sp>
        <p:nvSpPr>
          <p:cNvPr id="12698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fld id="{A5212B75-8F80-45E3-ABCF-6A3ED47C91C9}" type="slidenum">
              <a:rPr lang="ru-RU" altLang="ru-RU"/>
              <a:pPr/>
              <a:t>49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286049018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800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ru-RU" altLang="ru-RU"/>
          </a:p>
        </p:txBody>
      </p:sp>
      <p:sp>
        <p:nvSpPr>
          <p:cNvPr id="128004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fld id="{A7788C70-4249-48D7-9354-61C863F82E9B}" type="slidenum">
              <a:rPr lang="ru-RU" altLang="ru-RU">
                <a:solidFill>
                  <a:prstClr val="black"/>
                </a:solidFill>
              </a:rPr>
              <a:pPr/>
              <a:t>50</a:t>
            </a:fld>
            <a:endParaRPr lang="ru-RU" alt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8411032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9027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ru-RU" altLang="ru-RU"/>
          </a:p>
        </p:txBody>
      </p:sp>
      <p:sp>
        <p:nvSpPr>
          <p:cNvPr id="129028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fld id="{9907BB34-9606-481E-808D-769640BE9293}" type="slidenum">
              <a:rPr lang="ru-RU" altLang="ru-RU"/>
              <a:pPr/>
              <a:t>51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55009452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Rectangle 7"/>
          <p:cNvSpPr txBox="1">
            <a:spLocks noGrp="1" noChangeArrowheads="1"/>
          </p:cNvSpPr>
          <p:nvPr/>
        </p:nvSpPr>
        <p:spPr bwMode="auto">
          <a:xfrm>
            <a:off x="3814763" y="9461500"/>
            <a:ext cx="2922587" cy="498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5107" tIns="47554" rIns="95107" bIns="47554" anchor="b"/>
          <a:lstStyle>
            <a:lvl1pPr defTabSz="454025">
              <a:tabLst>
                <a:tab pos="0" algn="l"/>
                <a:tab pos="909638" algn="l"/>
                <a:tab pos="1820863" algn="l"/>
                <a:tab pos="2730500" algn="l"/>
                <a:tab pos="3641725" algn="l"/>
                <a:tab pos="4551363" algn="l"/>
                <a:tab pos="5462588" algn="l"/>
                <a:tab pos="6372225" algn="l"/>
                <a:tab pos="7283450" algn="l"/>
                <a:tab pos="8193088" algn="l"/>
                <a:tab pos="9104313" algn="l"/>
                <a:tab pos="10015538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 defTabSz="454025">
              <a:tabLst>
                <a:tab pos="0" algn="l"/>
                <a:tab pos="909638" algn="l"/>
                <a:tab pos="1820863" algn="l"/>
                <a:tab pos="2730500" algn="l"/>
                <a:tab pos="3641725" algn="l"/>
                <a:tab pos="4551363" algn="l"/>
                <a:tab pos="5462588" algn="l"/>
                <a:tab pos="6372225" algn="l"/>
                <a:tab pos="7283450" algn="l"/>
                <a:tab pos="8193088" algn="l"/>
                <a:tab pos="9104313" algn="l"/>
                <a:tab pos="10015538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 defTabSz="454025">
              <a:tabLst>
                <a:tab pos="0" algn="l"/>
                <a:tab pos="909638" algn="l"/>
                <a:tab pos="1820863" algn="l"/>
                <a:tab pos="2730500" algn="l"/>
                <a:tab pos="3641725" algn="l"/>
                <a:tab pos="4551363" algn="l"/>
                <a:tab pos="5462588" algn="l"/>
                <a:tab pos="6372225" algn="l"/>
                <a:tab pos="7283450" algn="l"/>
                <a:tab pos="8193088" algn="l"/>
                <a:tab pos="9104313" algn="l"/>
                <a:tab pos="10015538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 defTabSz="454025">
              <a:tabLst>
                <a:tab pos="0" algn="l"/>
                <a:tab pos="909638" algn="l"/>
                <a:tab pos="1820863" algn="l"/>
                <a:tab pos="2730500" algn="l"/>
                <a:tab pos="3641725" algn="l"/>
                <a:tab pos="4551363" algn="l"/>
                <a:tab pos="5462588" algn="l"/>
                <a:tab pos="6372225" algn="l"/>
                <a:tab pos="7283450" algn="l"/>
                <a:tab pos="8193088" algn="l"/>
                <a:tab pos="9104313" algn="l"/>
                <a:tab pos="10015538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 defTabSz="454025">
              <a:tabLst>
                <a:tab pos="0" algn="l"/>
                <a:tab pos="909638" algn="l"/>
                <a:tab pos="1820863" algn="l"/>
                <a:tab pos="2730500" algn="l"/>
                <a:tab pos="3641725" algn="l"/>
                <a:tab pos="4551363" algn="l"/>
                <a:tab pos="5462588" algn="l"/>
                <a:tab pos="6372225" algn="l"/>
                <a:tab pos="7283450" algn="l"/>
                <a:tab pos="8193088" algn="l"/>
                <a:tab pos="9104313" algn="l"/>
                <a:tab pos="10015538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defTabSz="454025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09638" algn="l"/>
                <a:tab pos="1820863" algn="l"/>
                <a:tab pos="2730500" algn="l"/>
                <a:tab pos="3641725" algn="l"/>
                <a:tab pos="4551363" algn="l"/>
                <a:tab pos="5462588" algn="l"/>
                <a:tab pos="6372225" algn="l"/>
                <a:tab pos="7283450" algn="l"/>
                <a:tab pos="8193088" algn="l"/>
                <a:tab pos="9104313" algn="l"/>
                <a:tab pos="10015538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defTabSz="454025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09638" algn="l"/>
                <a:tab pos="1820863" algn="l"/>
                <a:tab pos="2730500" algn="l"/>
                <a:tab pos="3641725" algn="l"/>
                <a:tab pos="4551363" algn="l"/>
                <a:tab pos="5462588" algn="l"/>
                <a:tab pos="6372225" algn="l"/>
                <a:tab pos="7283450" algn="l"/>
                <a:tab pos="8193088" algn="l"/>
                <a:tab pos="9104313" algn="l"/>
                <a:tab pos="10015538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defTabSz="454025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09638" algn="l"/>
                <a:tab pos="1820863" algn="l"/>
                <a:tab pos="2730500" algn="l"/>
                <a:tab pos="3641725" algn="l"/>
                <a:tab pos="4551363" algn="l"/>
                <a:tab pos="5462588" algn="l"/>
                <a:tab pos="6372225" algn="l"/>
                <a:tab pos="7283450" algn="l"/>
                <a:tab pos="8193088" algn="l"/>
                <a:tab pos="9104313" algn="l"/>
                <a:tab pos="10015538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defTabSz="454025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09638" algn="l"/>
                <a:tab pos="1820863" algn="l"/>
                <a:tab pos="2730500" algn="l"/>
                <a:tab pos="3641725" algn="l"/>
                <a:tab pos="4551363" algn="l"/>
                <a:tab pos="5462588" algn="l"/>
                <a:tab pos="6372225" algn="l"/>
                <a:tab pos="7283450" algn="l"/>
                <a:tab pos="8193088" algn="l"/>
                <a:tab pos="9104313" algn="l"/>
                <a:tab pos="10015538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r" eaLnBrk="1" hangingPunct="1"/>
            <a:fld id="{0D6F79C1-A143-48C9-9E35-57A444B4DDD5}" type="slidenum">
              <a:rPr lang="ru-RU" altLang="ru-RU" sz="1200">
                <a:solidFill>
                  <a:srgbClr val="000000"/>
                </a:solidFill>
              </a:rPr>
              <a:pPr algn="r" eaLnBrk="1" hangingPunct="1"/>
              <a:t>10</a:t>
            </a:fld>
            <a:endParaRPr lang="ru-RU" altLang="ru-RU" sz="1200">
              <a:solidFill>
                <a:srgbClr val="000000"/>
              </a:solidFill>
            </a:endParaRPr>
          </a:p>
        </p:txBody>
      </p:sp>
      <p:sp>
        <p:nvSpPr>
          <p:cNvPr id="107523" name="Rectangle 1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882650" y="747713"/>
            <a:ext cx="4979988" cy="37338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07524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3100" y="4737100"/>
            <a:ext cx="5394325" cy="447675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1" hangingPunct="1">
              <a:spcBef>
                <a:spcPct val="0"/>
              </a:spcBef>
            </a:pPr>
            <a:r>
              <a:rPr kumimoji="0" lang="ru-RU" altLang="ru-RU"/>
              <a:t> </a:t>
            </a:r>
            <a:endParaRPr kumimoji="0" lang="ru-RU" altLang="ru-RU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97040171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Rectangle 7"/>
          <p:cNvSpPr txBox="1">
            <a:spLocks noGrp="1" noChangeArrowheads="1"/>
          </p:cNvSpPr>
          <p:nvPr/>
        </p:nvSpPr>
        <p:spPr bwMode="auto">
          <a:xfrm>
            <a:off x="3844925" y="9548951"/>
            <a:ext cx="2941638" cy="5037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6553" tIns="48275" rIns="96553" bIns="48275" anchor="b"/>
          <a:lstStyle>
            <a:lvl1pPr defTabSz="454025">
              <a:tabLst>
                <a:tab pos="0" algn="l"/>
                <a:tab pos="909638" algn="l"/>
                <a:tab pos="1820863" algn="l"/>
                <a:tab pos="2730500" algn="l"/>
                <a:tab pos="3641725" algn="l"/>
                <a:tab pos="4551363" algn="l"/>
                <a:tab pos="5462588" algn="l"/>
                <a:tab pos="6372225" algn="l"/>
                <a:tab pos="7283450" algn="l"/>
                <a:tab pos="8193088" algn="l"/>
                <a:tab pos="9104313" algn="l"/>
                <a:tab pos="10015538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 defTabSz="454025">
              <a:tabLst>
                <a:tab pos="0" algn="l"/>
                <a:tab pos="909638" algn="l"/>
                <a:tab pos="1820863" algn="l"/>
                <a:tab pos="2730500" algn="l"/>
                <a:tab pos="3641725" algn="l"/>
                <a:tab pos="4551363" algn="l"/>
                <a:tab pos="5462588" algn="l"/>
                <a:tab pos="6372225" algn="l"/>
                <a:tab pos="7283450" algn="l"/>
                <a:tab pos="8193088" algn="l"/>
                <a:tab pos="9104313" algn="l"/>
                <a:tab pos="10015538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 defTabSz="454025">
              <a:tabLst>
                <a:tab pos="0" algn="l"/>
                <a:tab pos="909638" algn="l"/>
                <a:tab pos="1820863" algn="l"/>
                <a:tab pos="2730500" algn="l"/>
                <a:tab pos="3641725" algn="l"/>
                <a:tab pos="4551363" algn="l"/>
                <a:tab pos="5462588" algn="l"/>
                <a:tab pos="6372225" algn="l"/>
                <a:tab pos="7283450" algn="l"/>
                <a:tab pos="8193088" algn="l"/>
                <a:tab pos="9104313" algn="l"/>
                <a:tab pos="10015538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 defTabSz="454025">
              <a:tabLst>
                <a:tab pos="0" algn="l"/>
                <a:tab pos="909638" algn="l"/>
                <a:tab pos="1820863" algn="l"/>
                <a:tab pos="2730500" algn="l"/>
                <a:tab pos="3641725" algn="l"/>
                <a:tab pos="4551363" algn="l"/>
                <a:tab pos="5462588" algn="l"/>
                <a:tab pos="6372225" algn="l"/>
                <a:tab pos="7283450" algn="l"/>
                <a:tab pos="8193088" algn="l"/>
                <a:tab pos="9104313" algn="l"/>
                <a:tab pos="10015538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 defTabSz="454025">
              <a:tabLst>
                <a:tab pos="0" algn="l"/>
                <a:tab pos="909638" algn="l"/>
                <a:tab pos="1820863" algn="l"/>
                <a:tab pos="2730500" algn="l"/>
                <a:tab pos="3641725" algn="l"/>
                <a:tab pos="4551363" algn="l"/>
                <a:tab pos="5462588" algn="l"/>
                <a:tab pos="6372225" algn="l"/>
                <a:tab pos="7283450" algn="l"/>
                <a:tab pos="8193088" algn="l"/>
                <a:tab pos="9104313" algn="l"/>
                <a:tab pos="10015538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defTabSz="454025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09638" algn="l"/>
                <a:tab pos="1820863" algn="l"/>
                <a:tab pos="2730500" algn="l"/>
                <a:tab pos="3641725" algn="l"/>
                <a:tab pos="4551363" algn="l"/>
                <a:tab pos="5462588" algn="l"/>
                <a:tab pos="6372225" algn="l"/>
                <a:tab pos="7283450" algn="l"/>
                <a:tab pos="8193088" algn="l"/>
                <a:tab pos="9104313" algn="l"/>
                <a:tab pos="10015538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defTabSz="454025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09638" algn="l"/>
                <a:tab pos="1820863" algn="l"/>
                <a:tab pos="2730500" algn="l"/>
                <a:tab pos="3641725" algn="l"/>
                <a:tab pos="4551363" algn="l"/>
                <a:tab pos="5462588" algn="l"/>
                <a:tab pos="6372225" algn="l"/>
                <a:tab pos="7283450" algn="l"/>
                <a:tab pos="8193088" algn="l"/>
                <a:tab pos="9104313" algn="l"/>
                <a:tab pos="10015538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defTabSz="454025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09638" algn="l"/>
                <a:tab pos="1820863" algn="l"/>
                <a:tab pos="2730500" algn="l"/>
                <a:tab pos="3641725" algn="l"/>
                <a:tab pos="4551363" algn="l"/>
                <a:tab pos="5462588" algn="l"/>
                <a:tab pos="6372225" algn="l"/>
                <a:tab pos="7283450" algn="l"/>
                <a:tab pos="8193088" algn="l"/>
                <a:tab pos="9104313" algn="l"/>
                <a:tab pos="10015538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defTabSz="454025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09638" algn="l"/>
                <a:tab pos="1820863" algn="l"/>
                <a:tab pos="2730500" algn="l"/>
                <a:tab pos="3641725" algn="l"/>
                <a:tab pos="4551363" algn="l"/>
                <a:tab pos="5462588" algn="l"/>
                <a:tab pos="6372225" algn="l"/>
                <a:tab pos="7283450" algn="l"/>
                <a:tab pos="8193088" algn="l"/>
                <a:tab pos="9104313" algn="l"/>
                <a:tab pos="10015538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r"/>
            <a:fld id="{EFBDAFC1-B19B-4BC1-A999-18288C3AF1BA}" type="slidenum">
              <a:rPr lang="ru-RU" altLang="ru-RU" sz="1200">
                <a:solidFill>
                  <a:srgbClr val="000000"/>
                </a:solidFill>
              </a:rPr>
              <a:pPr algn="r"/>
              <a:t>52</a:t>
            </a:fld>
            <a:endParaRPr lang="ru-RU" altLang="ru-RU" sz="1200">
              <a:solidFill>
                <a:srgbClr val="000000"/>
              </a:solidFill>
            </a:endParaRPr>
          </a:p>
        </p:txBody>
      </p:sp>
      <p:sp>
        <p:nvSpPr>
          <p:cNvPr id="130051" name="Rectangle 1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881063" y="752475"/>
            <a:ext cx="5027612" cy="37703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30052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7864" y="4776844"/>
            <a:ext cx="5432425" cy="452260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ru-RU" altLang="ru-RU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11398820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209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kumimoji="0" lang="ru-RU" altLang="ru-RU"/>
          </a:p>
        </p:txBody>
      </p:sp>
      <p:sp>
        <p:nvSpPr>
          <p:cNvPr id="132100" name="Номер слайда 3"/>
          <p:cNvSpPr>
            <a:spLocks noGrp="1"/>
          </p:cNvSpPr>
          <p:nvPr>
            <p:ph type="sldNum" sz="quarter" idx="5"/>
          </p:nvPr>
        </p:nvSpPr>
        <p:spPr bwMode="auto">
          <a:xfrm>
            <a:off x="5616576" y="6434923"/>
            <a:ext cx="4297363" cy="33793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0" algn="l"/>
                <a:tab pos="436563" algn="l"/>
                <a:tab pos="882650" algn="l"/>
                <a:tab pos="1328738" algn="l"/>
                <a:tab pos="1774825" algn="l"/>
                <a:tab pos="2222500" algn="l"/>
                <a:tab pos="2665413" algn="l"/>
                <a:tab pos="3114675" algn="l"/>
                <a:tab pos="3560763" algn="l"/>
                <a:tab pos="4008438" algn="l"/>
                <a:tab pos="4454525" algn="l"/>
                <a:tab pos="4897438" algn="l"/>
                <a:tab pos="5343525" algn="l"/>
                <a:tab pos="5792788" algn="l"/>
                <a:tab pos="6240463" algn="l"/>
                <a:tab pos="6686550" algn="l"/>
                <a:tab pos="7127875" algn="l"/>
                <a:tab pos="7575550" algn="l"/>
                <a:tab pos="8024813" algn="l"/>
                <a:tab pos="8472488" algn="l"/>
                <a:tab pos="8918575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tabLst>
                <a:tab pos="0" algn="l"/>
                <a:tab pos="436563" algn="l"/>
                <a:tab pos="882650" algn="l"/>
                <a:tab pos="1328738" algn="l"/>
                <a:tab pos="1774825" algn="l"/>
                <a:tab pos="2222500" algn="l"/>
                <a:tab pos="2665413" algn="l"/>
                <a:tab pos="3114675" algn="l"/>
                <a:tab pos="3560763" algn="l"/>
                <a:tab pos="4008438" algn="l"/>
                <a:tab pos="4454525" algn="l"/>
                <a:tab pos="4897438" algn="l"/>
                <a:tab pos="5343525" algn="l"/>
                <a:tab pos="5792788" algn="l"/>
                <a:tab pos="6240463" algn="l"/>
                <a:tab pos="6686550" algn="l"/>
                <a:tab pos="7127875" algn="l"/>
                <a:tab pos="7575550" algn="l"/>
                <a:tab pos="8024813" algn="l"/>
                <a:tab pos="8472488" algn="l"/>
                <a:tab pos="8918575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tabLst>
                <a:tab pos="0" algn="l"/>
                <a:tab pos="436563" algn="l"/>
                <a:tab pos="882650" algn="l"/>
                <a:tab pos="1328738" algn="l"/>
                <a:tab pos="1774825" algn="l"/>
                <a:tab pos="2222500" algn="l"/>
                <a:tab pos="2665413" algn="l"/>
                <a:tab pos="3114675" algn="l"/>
                <a:tab pos="3560763" algn="l"/>
                <a:tab pos="4008438" algn="l"/>
                <a:tab pos="4454525" algn="l"/>
                <a:tab pos="4897438" algn="l"/>
                <a:tab pos="5343525" algn="l"/>
                <a:tab pos="5792788" algn="l"/>
                <a:tab pos="6240463" algn="l"/>
                <a:tab pos="6686550" algn="l"/>
                <a:tab pos="7127875" algn="l"/>
                <a:tab pos="7575550" algn="l"/>
                <a:tab pos="8024813" algn="l"/>
                <a:tab pos="8472488" algn="l"/>
                <a:tab pos="8918575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tabLst>
                <a:tab pos="0" algn="l"/>
                <a:tab pos="436563" algn="l"/>
                <a:tab pos="882650" algn="l"/>
                <a:tab pos="1328738" algn="l"/>
                <a:tab pos="1774825" algn="l"/>
                <a:tab pos="2222500" algn="l"/>
                <a:tab pos="2665413" algn="l"/>
                <a:tab pos="3114675" algn="l"/>
                <a:tab pos="3560763" algn="l"/>
                <a:tab pos="4008438" algn="l"/>
                <a:tab pos="4454525" algn="l"/>
                <a:tab pos="4897438" algn="l"/>
                <a:tab pos="5343525" algn="l"/>
                <a:tab pos="5792788" algn="l"/>
                <a:tab pos="6240463" algn="l"/>
                <a:tab pos="6686550" algn="l"/>
                <a:tab pos="7127875" algn="l"/>
                <a:tab pos="7575550" algn="l"/>
                <a:tab pos="8024813" algn="l"/>
                <a:tab pos="8472488" algn="l"/>
                <a:tab pos="8918575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tabLst>
                <a:tab pos="0" algn="l"/>
                <a:tab pos="436563" algn="l"/>
                <a:tab pos="882650" algn="l"/>
                <a:tab pos="1328738" algn="l"/>
                <a:tab pos="1774825" algn="l"/>
                <a:tab pos="2222500" algn="l"/>
                <a:tab pos="2665413" algn="l"/>
                <a:tab pos="3114675" algn="l"/>
                <a:tab pos="3560763" algn="l"/>
                <a:tab pos="4008438" algn="l"/>
                <a:tab pos="4454525" algn="l"/>
                <a:tab pos="4897438" algn="l"/>
                <a:tab pos="5343525" algn="l"/>
                <a:tab pos="5792788" algn="l"/>
                <a:tab pos="6240463" algn="l"/>
                <a:tab pos="6686550" algn="l"/>
                <a:tab pos="7127875" algn="l"/>
                <a:tab pos="7575550" algn="l"/>
                <a:tab pos="8024813" algn="l"/>
                <a:tab pos="8472488" algn="l"/>
                <a:tab pos="8918575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36563" algn="l"/>
                <a:tab pos="882650" algn="l"/>
                <a:tab pos="1328738" algn="l"/>
                <a:tab pos="1774825" algn="l"/>
                <a:tab pos="2222500" algn="l"/>
                <a:tab pos="2665413" algn="l"/>
                <a:tab pos="3114675" algn="l"/>
                <a:tab pos="3560763" algn="l"/>
                <a:tab pos="4008438" algn="l"/>
                <a:tab pos="4454525" algn="l"/>
                <a:tab pos="4897438" algn="l"/>
                <a:tab pos="5343525" algn="l"/>
                <a:tab pos="5792788" algn="l"/>
                <a:tab pos="6240463" algn="l"/>
                <a:tab pos="6686550" algn="l"/>
                <a:tab pos="7127875" algn="l"/>
                <a:tab pos="7575550" algn="l"/>
                <a:tab pos="8024813" algn="l"/>
                <a:tab pos="8472488" algn="l"/>
                <a:tab pos="8918575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36563" algn="l"/>
                <a:tab pos="882650" algn="l"/>
                <a:tab pos="1328738" algn="l"/>
                <a:tab pos="1774825" algn="l"/>
                <a:tab pos="2222500" algn="l"/>
                <a:tab pos="2665413" algn="l"/>
                <a:tab pos="3114675" algn="l"/>
                <a:tab pos="3560763" algn="l"/>
                <a:tab pos="4008438" algn="l"/>
                <a:tab pos="4454525" algn="l"/>
                <a:tab pos="4897438" algn="l"/>
                <a:tab pos="5343525" algn="l"/>
                <a:tab pos="5792788" algn="l"/>
                <a:tab pos="6240463" algn="l"/>
                <a:tab pos="6686550" algn="l"/>
                <a:tab pos="7127875" algn="l"/>
                <a:tab pos="7575550" algn="l"/>
                <a:tab pos="8024813" algn="l"/>
                <a:tab pos="8472488" algn="l"/>
                <a:tab pos="8918575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36563" algn="l"/>
                <a:tab pos="882650" algn="l"/>
                <a:tab pos="1328738" algn="l"/>
                <a:tab pos="1774825" algn="l"/>
                <a:tab pos="2222500" algn="l"/>
                <a:tab pos="2665413" algn="l"/>
                <a:tab pos="3114675" algn="l"/>
                <a:tab pos="3560763" algn="l"/>
                <a:tab pos="4008438" algn="l"/>
                <a:tab pos="4454525" algn="l"/>
                <a:tab pos="4897438" algn="l"/>
                <a:tab pos="5343525" algn="l"/>
                <a:tab pos="5792788" algn="l"/>
                <a:tab pos="6240463" algn="l"/>
                <a:tab pos="6686550" algn="l"/>
                <a:tab pos="7127875" algn="l"/>
                <a:tab pos="7575550" algn="l"/>
                <a:tab pos="8024813" algn="l"/>
                <a:tab pos="8472488" algn="l"/>
                <a:tab pos="8918575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36563" algn="l"/>
                <a:tab pos="882650" algn="l"/>
                <a:tab pos="1328738" algn="l"/>
                <a:tab pos="1774825" algn="l"/>
                <a:tab pos="2222500" algn="l"/>
                <a:tab pos="2665413" algn="l"/>
                <a:tab pos="3114675" algn="l"/>
                <a:tab pos="3560763" algn="l"/>
                <a:tab pos="4008438" algn="l"/>
                <a:tab pos="4454525" algn="l"/>
                <a:tab pos="4897438" algn="l"/>
                <a:tab pos="5343525" algn="l"/>
                <a:tab pos="5792788" algn="l"/>
                <a:tab pos="6240463" algn="l"/>
                <a:tab pos="6686550" algn="l"/>
                <a:tab pos="7127875" algn="l"/>
                <a:tab pos="7575550" algn="l"/>
                <a:tab pos="8024813" algn="l"/>
                <a:tab pos="8472488" algn="l"/>
                <a:tab pos="8918575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fld id="{F40B5790-D4EF-4D99-B1F3-E2A249890A27}" type="slidenum">
              <a:rPr lang="ru-RU" altLang="ru-RU">
                <a:solidFill>
                  <a:srgbClr val="000000"/>
                </a:solidFill>
                <a:latin typeface="Arial" panose="020B0604020202020204" pitchFamily="34" charset="0"/>
              </a:rPr>
              <a:pPr/>
              <a:t>54</a:t>
            </a:fld>
            <a:endParaRPr lang="ru-RU" altLang="ru-RU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84078154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209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kumimoji="0" lang="ru-RU" altLang="ru-RU"/>
          </a:p>
        </p:txBody>
      </p:sp>
      <p:sp>
        <p:nvSpPr>
          <p:cNvPr id="132100" name="Номер слайда 3"/>
          <p:cNvSpPr>
            <a:spLocks noGrp="1"/>
          </p:cNvSpPr>
          <p:nvPr>
            <p:ph type="sldNum" sz="quarter" idx="5"/>
          </p:nvPr>
        </p:nvSpPr>
        <p:spPr bwMode="auto">
          <a:xfrm>
            <a:off x="5616576" y="6434923"/>
            <a:ext cx="4297363" cy="33793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0" algn="l"/>
                <a:tab pos="436563" algn="l"/>
                <a:tab pos="882650" algn="l"/>
                <a:tab pos="1328738" algn="l"/>
                <a:tab pos="1774825" algn="l"/>
                <a:tab pos="2222500" algn="l"/>
                <a:tab pos="2665413" algn="l"/>
                <a:tab pos="3114675" algn="l"/>
                <a:tab pos="3560763" algn="l"/>
                <a:tab pos="4008438" algn="l"/>
                <a:tab pos="4454525" algn="l"/>
                <a:tab pos="4897438" algn="l"/>
                <a:tab pos="5343525" algn="l"/>
                <a:tab pos="5792788" algn="l"/>
                <a:tab pos="6240463" algn="l"/>
                <a:tab pos="6686550" algn="l"/>
                <a:tab pos="7127875" algn="l"/>
                <a:tab pos="7575550" algn="l"/>
                <a:tab pos="8024813" algn="l"/>
                <a:tab pos="8472488" algn="l"/>
                <a:tab pos="8918575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tabLst>
                <a:tab pos="0" algn="l"/>
                <a:tab pos="436563" algn="l"/>
                <a:tab pos="882650" algn="l"/>
                <a:tab pos="1328738" algn="l"/>
                <a:tab pos="1774825" algn="l"/>
                <a:tab pos="2222500" algn="l"/>
                <a:tab pos="2665413" algn="l"/>
                <a:tab pos="3114675" algn="l"/>
                <a:tab pos="3560763" algn="l"/>
                <a:tab pos="4008438" algn="l"/>
                <a:tab pos="4454525" algn="l"/>
                <a:tab pos="4897438" algn="l"/>
                <a:tab pos="5343525" algn="l"/>
                <a:tab pos="5792788" algn="l"/>
                <a:tab pos="6240463" algn="l"/>
                <a:tab pos="6686550" algn="l"/>
                <a:tab pos="7127875" algn="l"/>
                <a:tab pos="7575550" algn="l"/>
                <a:tab pos="8024813" algn="l"/>
                <a:tab pos="8472488" algn="l"/>
                <a:tab pos="8918575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tabLst>
                <a:tab pos="0" algn="l"/>
                <a:tab pos="436563" algn="l"/>
                <a:tab pos="882650" algn="l"/>
                <a:tab pos="1328738" algn="l"/>
                <a:tab pos="1774825" algn="l"/>
                <a:tab pos="2222500" algn="l"/>
                <a:tab pos="2665413" algn="l"/>
                <a:tab pos="3114675" algn="l"/>
                <a:tab pos="3560763" algn="l"/>
                <a:tab pos="4008438" algn="l"/>
                <a:tab pos="4454525" algn="l"/>
                <a:tab pos="4897438" algn="l"/>
                <a:tab pos="5343525" algn="l"/>
                <a:tab pos="5792788" algn="l"/>
                <a:tab pos="6240463" algn="l"/>
                <a:tab pos="6686550" algn="l"/>
                <a:tab pos="7127875" algn="l"/>
                <a:tab pos="7575550" algn="l"/>
                <a:tab pos="8024813" algn="l"/>
                <a:tab pos="8472488" algn="l"/>
                <a:tab pos="8918575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tabLst>
                <a:tab pos="0" algn="l"/>
                <a:tab pos="436563" algn="l"/>
                <a:tab pos="882650" algn="l"/>
                <a:tab pos="1328738" algn="l"/>
                <a:tab pos="1774825" algn="l"/>
                <a:tab pos="2222500" algn="l"/>
                <a:tab pos="2665413" algn="l"/>
                <a:tab pos="3114675" algn="l"/>
                <a:tab pos="3560763" algn="l"/>
                <a:tab pos="4008438" algn="l"/>
                <a:tab pos="4454525" algn="l"/>
                <a:tab pos="4897438" algn="l"/>
                <a:tab pos="5343525" algn="l"/>
                <a:tab pos="5792788" algn="l"/>
                <a:tab pos="6240463" algn="l"/>
                <a:tab pos="6686550" algn="l"/>
                <a:tab pos="7127875" algn="l"/>
                <a:tab pos="7575550" algn="l"/>
                <a:tab pos="8024813" algn="l"/>
                <a:tab pos="8472488" algn="l"/>
                <a:tab pos="8918575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tabLst>
                <a:tab pos="0" algn="l"/>
                <a:tab pos="436563" algn="l"/>
                <a:tab pos="882650" algn="l"/>
                <a:tab pos="1328738" algn="l"/>
                <a:tab pos="1774825" algn="l"/>
                <a:tab pos="2222500" algn="l"/>
                <a:tab pos="2665413" algn="l"/>
                <a:tab pos="3114675" algn="l"/>
                <a:tab pos="3560763" algn="l"/>
                <a:tab pos="4008438" algn="l"/>
                <a:tab pos="4454525" algn="l"/>
                <a:tab pos="4897438" algn="l"/>
                <a:tab pos="5343525" algn="l"/>
                <a:tab pos="5792788" algn="l"/>
                <a:tab pos="6240463" algn="l"/>
                <a:tab pos="6686550" algn="l"/>
                <a:tab pos="7127875" algn="l"/>
                <a:tab pos="7575550" algn="l"/>
                <a:tab pos="8024813" algn="l"/>
                <a:tab pos="8472488" algn="l"/>
                <a:tab pos="8918575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36563" algn="l"/>
                <a:tab pos="882650" algn="l"/>
                <a:tab pos="1328738" algn="l"/>
                <a:tab pos="1774825" algn="l"/>
                <a:tab pos="2222500" algn="l"/>
                <a:tab pos="2665413" algn="l"/>
                <a:tab pos="3114675" algn="l"/>
                <a:tab pos="3560763" algn="l"/>
                <a:tab pos="4008438" algn="l"/>
                <a:tab pos="4454525" algn="l"/>
                <a:tab pos="4897438" algn="l"/>
                <a:tab pos="5343525" algn="l"/>
                <a:tab pos="5792788" algn="l"/>
                <a:tab pos="6240463" algn="l"/>
                <a:tab pos="6686550" algn="l"/>
                <a:tab pos="7127875" algn="l"/>
                <a:tab pos="7575550" algn="l"/>
                <a:tab pos="8024813" algn="l"/>
                <a:tab pos="8472488" algn="l"/>
                <a:tab pos="8918575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36563" algn="l"/>
                <a:tab pos="882650" algn="l"/>
                <a:tab pos="1328738" algn="l"/>
                <a:tab pos="1774825" algn="l"/>
                <a:tab pos="2222500" algn="l"/>
                <a:tab pos="2665413" algn="l"/>
                <a:tab pos="3114675" algn="l"/>
                <a:tab pos="3560763" algn="l"/>
                <a:tab pos="4008438" algn="l"/>
                <a:tab pos="4454525" algn="l"/>
                <a:tab pos="4897438" algn="l"/>
                <a:tab pos="5343525" algn="l"/>
                <a:tab pos="5792788" algn="l"/>
                <a:tab pos="6240463" algn="l"/>
                <a:tab pos="6686550" algn="l"/>
                <a:tab pos="7127875" algn="l"/>
                <a:tab pos="7575550" algn="l"/>
                <a:tab pos="8024813" algn="l"/>
                <a:tab pos="8472488" algn="l"/>
                <a:tab pos="8918575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36563" algn="l"/>
                <a:tab pos="882650" algn="l"/>
                <a:tab pos="1328738" algn="l"/>
                <a:tab pos="1774825" algn="l"/>
                <a:tab pos="2222500" algn="l"/>
                <a:tab pos="2665413" algn="l"/>
                <a:tab pos="3114675" algn="l"/>
                <a:tab pos="3560763" algn="l"/>
                <a:tab pos="4008438" algn="l"/>
                <a:tab pos="4454525" algn="l"/>
                <a:tab pos="4897438" algn="l"/>
                <a:tab pos="5343525" algn="l"/>
                <a:tab pos="5792788" algn="l"/>
                <a:tab pos="6240463" algn="l"/>
                <a:tab pos="6686550" algn="l"/>
                <a:tab pos="7127875" algn="l"/>
                <a:tab pos="7575550" algn="l"/>
                <a:tab pos="8024813" algn="l"/>
                <a:tab pos="8472488" algn="l"/>
                <a:tab pos="8918575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36563" algn="l"/>
                <a:tab pos="882650" algn="l"/>
                <a:tab pos="1328738" algn="l"/>
                <a:tab pos="1774825" algn="l"/>
                <a:tab pos="2222500" algn="l"/>
                <a:tab pos="2665413" algn="l"/>
                <a:tab pos="3114675" algn="l"/>
                <a:tab pos="3560763" algn="l"/>
                <a:tab pos="4008438" algn="l"/>
                <a:tab pos="4454525" algn="l"/>
                <a:tab pos="4897438" algn="l"/>
                <a:tab pos="5343525" algn="l"/>
                <a:tab pos="5792788" algn="l"/>
                <a:tab pos="6240463" algn="l"/>
                <a:tab pos="6686550" algn="l"/>
                <a:tab pos="7127875" algn="l"/>
                <a:tab pos="7575550" algn="l"/>
                <a:tab pos="8024813" algn="l"/>
                <a:tab pos="8472488" algn="l"/>
                <a:tab pos="8918575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fld id="{F40B5790-D4EF-4D99-B1F3-E2A249890A27}" type="slidenum">
              <a:rPr lang="ru-RU" altLang="ru-RU">
                <a:solidFill>
                  <a:srgbClr val="000000"/>
                </a:solidFill>
                <a:latin typeface="Arial" panose="020B0604020202020204" pitchFamily="34" charset="0"/>
              </a:rPr>
              <a:pPr/>
              <a:t>55</a:t>
            </a:fld>
            <a:endParaRPr lang="ru-RU" altLang="ru-RU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9257728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8547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ru-RU" altLang="ru-RU"/>
          </a:p>
        </p:txBody>
      </p:sp>
      <p:sp>
        <p:nvSpPr>
          <p:cNvPr id="108548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fld id="{BFC920FD-4085-4707-9179-F53C38A02EDB}" type="slidenum">
              <a:rPr lang="ru-RU" altLang="ru-RU"/>
              <a:pPr/>
              <a:t>12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203719286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0595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ru-RU" altLang="ru-RU"/>
          </a:p>
        </p:txBody>
      </p:sp>
      <p:sp>
        <p:nvSpPr>
          <p:cNvPr id="110596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fld id="{B7BF32AF-2F32-43D9-967F-171CE212C10C}" type="slidenum">
              <a:rPr lang="ru-RU" altLang="ru-RU"/>
              <a:pPr/>
              <a:t>13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221552141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240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>
              <a:spcBef>
                <a:spcPct val="0"/>
              </a:spcBef>
            </a:pPr>
            <a:endParaRPr lang="ru-RU" altLang="ru-RU"/>
          </a:p>
        </p:txBody>
      </p:sp>
      <p:sp>
        <p:nvSpPr>
          <p:cNvPr id="102404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0" algn="l"/>
                <a:tab pos="436563" algn="l"/>
                <a:tab pos="881063" algn="l"/>
                <a:tab pos="1323975" algn="l"/>
                <a:tab pos="1770063" algn="l"/>
                <a:tab pos="2216150" algn="l"/>
                <a:tab pos="2657475" algn="l"/>
                <a:tab pos="3105150" algn="l"/>
                <a:tab pos="3549650" algn="l"/>
                <a:tab pos="3995738" algn="l"/>
                <a:tab pos="4441825" algn="l"/>
                <a:tab pos="4883150" algn="l"/>
                <a:tab pos="5329238" algn="l"/>
                <a:tab pos="5778500" algn="l"/>
                <a:tab pos="6224588" algn="l"/>
                <a:tab pos="6669088" algn="l"/>
                <a:tab pos="7112000" algn="l"/>
                <a:tab pos="7558088" algn="l"/>
                <a:tab pos="8001000" algn="l"/>
                <a:tab pos="8448675" algn="l"/>
                <a:tab pos="8896350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tabLst>
                <a:tab pos="0" algn="l"/>
                <a:tab pos="436563" algn="l"/>
                <a:tab pos="881063" algn="l"/>
                <a:tab pos="1323975" algn="l"/>
                <a:tab pos="1770063" algn="l"/>
                <a:tab pos="2216150" algn="l"/>
                <a:tab pos="2657475" algn="l"/>
                <a:tab pos="3105150" algn="l"/>
                <a:tab pos="3549650" algn="l"/>
                <a:tab pos="3995738" algn="l"/>
                <a:tab pos="4441825" algn="l"/>
                <a:tab pos="4883150" algn="l"/>
                <a:tab pos="5329238" algn="l"/>
                <a:tab pos="5778500" algn="l"/>
                <a:tab pos="6224588" algn="l"/>
                <a:tab pos="6669088" algn="l"/>
                <a:tab pos="7112000" algn="l"/>
                <a:tab pos="7558088" algn="l"/>
                <a:tab pos="8001000" algn="l"/>
                <a:tab pos="8448675" algn="l"/>
                <a:tab pos="8896350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tabLst>
                <a:tab pos="0" algn="l"/>
                <a:tab pos="436563" algn="l"/>
                <a:tab pos="881063" algn="l"/>
                <a:tab pos="1323975" algn="l"/>
                <a:tab pos="1770063" algn="l"/>
                <a:tab pos="2216150" algn="l"/>
                <a:tab pos="2657475" algn="l"/>
                <a:tab pos="3105150" algn="l"/>
                <a:tab pos="3549650" algn="l"/>
                <a:tab pos="3995738" algn="l"/>
                <a:tab pos="4441825" algn="l"/>
                <a:tab pos="4883150" algn="l"/>
                <a:tab pos="5329238" algn="l"/>
                <a:tab pos="5778500" algn="l"/>
                <a:tab pos="6224588" algn="l"/>
                <a:tab pos="6669088" algn="l"/>
                <a:tab pos="7112000" algn="l"/>
                <a:tab pos="7558088" algn="l"/>
                <a:tab pos="8001000" algn="l"/>
                <a:tab pos="8448675" algn="l"/>
                <a:tab pos="8896350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tabLst>
                <a:tab pos="0" algn="l"/>
                <a:tab pos="436563" algn="l"/>
                <a:tab pos="881063" algn="l"/>
                <a:tab pos="1323975" algn="l"/>
                <a:tab pos="1770063" algn="l"/>
                <a:tab pos="2216150" algn="l"/>
                <a:tab pos="2657475" algn="l"/>
                <a:tab pos="3105150" algn="l"/>
                <a:tab pos="3549650" algn="l"/>
                <a:tab pos="3995738" algn="l"/>
                <a:tab pos="4441825" algn="l"/>
                <a:tab pos="4883150" algn="l"/>
                <a:tab pos="5329238" algn="l"/>
                <a:tab pos="5778500" algn="l"/>
                <a:tab pos="6224588" algn="l"/>
                <a:tab pos="6669088" algn="l"/>
                <a:tab pos="7112000" algn="l"/>
                <a:tab pos="7558088" algn="l"/>
                <a:tab pos="8001000" algn="l"/>
                <a:tab pos="8448675" algn="l"/>
                <a:tab pos="8896350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tabLst>
                <a:tab pos="0" algn="l"/>
                <a:tab pos="436563" algn="l"/>
                <a:tab pos="881063" algn="l"/>
                <a:tab pos="1323975" algn="l"/>
                <a:tab pos="1770063" algn="l"/>
                <a:tab pos="2216150" algn="l"/>
                <a:tab pos="2657475" algn="l"/>
                <a:tab pos="3105150" algn="l"/>
                <a:tab pos="3549650" algn="l"/>
                <a:tab pos="3995738" algn="l"/>
                <a:tab pos="4441825" algn="l"/>
                <a:tab pos="4883150" algn="l"/>
                <a:tab pos="5329238" algn="l"/>
                <a:tab pos="5778500" algn="l"/>
                <a:tab pos="6224588" algn="l"/>
                <a:tab pos="6669088" algn="l"/>
                <a:tab pos="7112000" algn="l"/>
                <a:tab pos="7558088" algn="l"/>
                <a:tab pos="8001000" algn="l"/>
                <a:tab pos="8448675" algn="l"/>
                <a:tab pos="8896350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36563" algn="l"/>
                <a:tab pos="881063" algn="l"/>
                <a:tab pos="1323975" algn="l"/>
                <a:tab pos="1770063" algn="l"/>
                <a:tab pos="2216150" algn="l"/>
                <a:tab pos="2657475" algn="l"/>
                <a:tab pos="3105150" algn="l"/>
                <a:tab pos="3549650" algn="l"/>
                <a:tab pos="3995738" algn="l"/>
                <a:tab pos="4441825" algn="l"/>
                <a:tab pos="4883150" algn="l"/>
                <a:tab pos="5329238" algn="l"/>
                <a:tab pos="5778500" algn="l"/>
                <a:tab pos="6224588" algn="l"/>
                <a:tab pos="6669088" algn="l"/>
                <a:tab pos="7112000" algn="l"/>
                <a:tab pos="7558088" algn="l"/>
                <a:tab pos="8001000" algn="l"/>
                <a:tab pos="8448675" algn="l"/>
                <a:tab pos="8896350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36563" algn="l"/>
                <a:tab pos="881063" algn="l"/>
                <a:tab pos="1323975" algn="l"/>
                <a:tab pos="1770063" algn="l"/>
                <a:tab pos="2216150" algn="l"/>
                <a:tab pos="2657475" algn="l"/>
                <a:tab pos="3105150" algn="l"/>
                <a:tab pos="3549650" algn="l"/>
                <a:tab pos="3995738" algn="l"/>
                <a:tab pos="4441825" algn="l"/>
                <a:tab pos="4883150" algn="l"/>
                <a:tab pos="5329238" algn="l"/>
                <a:tab pos="5778500" algn="l"/>
                <a:tab pos="6224588" algn="l"/>
                <a:tab pos="6669088" algn="l"/>
                <a:tab pos="7112000" algn="l"/>
                <a:tab pos="7558088" algn="l"/>
                <a:tab pos="8001000" algn="l"/>
                <a:tab pos="8448675" algn="l"/>
                <a:tab pos="8896350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36563" algn="l"/>
                <a:tab pos="881063" algn="l"/>
                <a:tab pos="1323975" algn="l"/>
                <a:tab pos="1770063" algn="l"/>
                <a:tab pos="2216150" algn="l"/>
                <a:tab pos="2657475" algn="l"/>
                <a:tab pos="3105150" algn="l"/>
                <a:tab pos="3549650" algn="l"/>
                <a:tab pos="3995738" algn="l"/>
                <a:tab pos="4441825" algn="l"/>
                <a:tab pos="4883150" algn="l"/>
                <a:tab pos="5329238" algn="l"/>
                <a:tab pos="5778500" algn="l"/>
                <a:tab pos="6224588" algn="l"/>
                <a:tab pos="6669088" algn="l"/>
                <a:tab pos="7112000" algn="l"/>
                <a:tab pos="7558088" algn="l"/>
                <a:tab pos="8001000" algn="l"/>
                <a:tab pos="8448675" algn="l"/>
                <a:tab pos="8896350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36563" algn="l"/>
                <a:tab pos="881063" algn="l"/>
                <a:tab pos="1323975" algn="l"/>
                <a:tab pos="1770063" algn="l"/>
                <a:tab pos="2216150" algn="l"/>
                <a:tab pos="2657475" algn="l"/>
                <a:tab pos="3105150" algn="l"/>
                <a:tab pos="3549650" algn="l"/>
                <a:tab pos="3995738" algn="l"/>
                <a:tab pos="4441825" algn="l"/>
                <a:tab pos="4883150" algn="l"/>
                <a:tab pos="5329238" algn="l"/>
                <a:tab pos="5778500" algn="l"/>
                <a:tab pos="6224588" algn="l"/>
                <a:tab pos="6669088" algn="l"/>
                <a:tab pos="7112000" algn="l"/>
                <a:tab pos="7558088" algn="l"/>
                <a:tab pos="8001000" algn="l"/>
                <a:tab pos="8448675" algn="l"/>
                <a:tab pos="8896350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fld id="{69D796F1-D326-48A0-A99E-6B4DEC9EB4AD}" type="slidenum">
              <a:rPr lang="ru-RU" altLang="ru-RU">
                <a:solidFill>
                  <a:srgbClr val="000000"/>
                </a:solidFill>
                <a:latin typeface="Arial" panose="020B0604020202020204" pitchFamily="34" charset="0"/>
              </a:rPr>
              <a:pPr/>
              <a:t>18</a:t>
            </a:fld>
            <a:endParaRPr lang="ru-RU" altLang="ru-RU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8643762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185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ru-RU" altLang="ru-RU"/>
          </a:p>
        </p:txBody>
      </p:sp>
      <p:sp>
        <p:nvSpPr>
          <p:cNvPr id="12186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fld id="{8AA238DC-47E3-4ACF-83C2-6738CC0D5257}" type="slidenum">
              <a:rPr lang="ru-RU" altLang="ru-RU">
                <a:solidFill>
                  <a:srgbClr val="000000"/>
                </a:solidFill>
              </a:rPr>
              <a:pPr/>
              <a:t>19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738716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264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ru-RU" altLang="ru-RU"/>
          </a:p>
        </p:txBody>
      </p:sp>
      <p:sp>
        <p:nvSpPr>
          <p:cNvPr id="112644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fld id="{7AE34971-C8E9-4BAE-87DD-DB6B4F3AC61E}" type="slidenum">
              <a:rPr lang="ru-RU" altLang="ru-RU">
                <a:solidFill>
                  <a:srgbClr val="000000"/>
                </a:solidFill>
              </a:rPr>
              <a:pPr/>
              <a:t>20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968583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673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ru-RU" altLang="ru-RU"/>
          </a:p>
        </p:txBody>
      </p:sp>
      <p:sp>
        <p:nvSpPr>
          <p:cNvPr id="11674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fld id="{4C3F9444-5352-4340-8EED-220D609FC69D}" type="slidenum">
              <a:rPr lang="ru-RU" altLang="ru-RU"/>
              <a:pPr/>
              <a:t>22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408396111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776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ru-RU" altLang="ru-RU" sz="1000"/>
          </a:p>
        </p:txBody>
      </p:sp>
      <p:sp>
        <p:nvSpPr>
          <p:cNvPr id="117764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fld id="{7E6BCA26-2974-41DE-99F7-F91BE2541BFA}" type="slidenum">
              <a:rPr lang="ru-RU" altLang="ru-RU"/>
              <a:pPr/>
              <a:t>24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93561659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2" y="2130463"/>
            <a:ext cx="7772400" cy="1470025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2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>
            <a:extLst/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9ED316D-CAA1-4051-8E2C-88F6B45AE7D8}" type="datetimeFigureOut">
              <a:rPr lang="ru-RU" altLang="ru-RU"/>
              <a:pPr>
                <a:defRPr/>
              </a:pPr>
              <a:t>16.01.2020</a:t>
            </a:fld>
            <a:endParaRPr lang="ru-RU" altLang="ru-RU"/>
          </a:p>
        </p:txBody>
      </p:sp>
      <p:sp>
        <p:nvSpPr>
          <p:cNvPr id="5" name="Нижний колонтитул 4">
            <a:extLst/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>
            <a:extLst/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A7F0E0E-451E-497B-A327-5E68E965C735}" type="slidenum">
              <a:rPr lang="ru-RU" altLang="ru-RU"/>
              <a:pPr/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406066358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>
            <a:extLst/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F10AB14-8C16-492E-84F2-7B83C82E27D4}" type="datetimeFigureOut">
              <a:rPr lang="ru-RU" altLang="ru-RU"/>
              <a:pPr>
                <a:defRPr/>
              </a:pPr>
              <a:t>16.01.2020</a:t>
            </a:fld>
            <a:endParaRPr lang="ru-RU" altLang="ru-RU"/>
          </a:p>
        </p:txBody>
      </p:sp>
      <p:sp>
        <p:nvSpPr>
          <p:cNvPr id="5" name="Нижний колонтитул 4">
            <a:extLst/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>
            <a:extLst/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F25F30C-F0A3-4CEE-A355-C6B9950558B5}" type="slidenum">
              <a:rPr lang="ru-RU" altLang="ru-RU"/>
              <a:pPr/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38709429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9"/>
            <a:ext cx="2057400" cy="5851525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9"/>
            <a:ext cx="6019800" cy="5851525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>
            <a:extLst/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920B95A-B353-4C5E-85B9-081F8CAEE4C0}" type="datetimeFigureOut">
              <a:rPr lang="ru-RU" altLang="ru-RU"/>
              <a:pPr>
                <a:defRPr/>
              </a:pPr>
              <a:t>16.01.2020</a:t>
            </a:fld>
            <a:endParaRPr lang="ru-RU" altLang="ru-RU"/>
          </a:p>
        </p:txBody>
      </p:sp>
      <p:sp>
        <p:nvSpPr>
          <p:cNvPr id="5" name="Нижний колонтитул 4">
            <a:extLst/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>
            <a:extLst/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F08AD38-AE0C-477F-9853-DBD7809D7AF4}" type="slidenum">
              <a:rPr lang="ru-RU" altLang="ru-RU"/>
              <a:pPr/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27464440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Заголовок, текст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128588"/>
            <a:ext cx="8221663" cy="1433512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3838" cy="4518025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3440" y="1600200"/>
            <a:ext cx="4035425" cy="4518025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Rectangle 3">
            <a:extLst/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 rtlCol="0"/>
          <a:lstStyle>
            <a:lvl1pPr defTabSz="914400" fontAlgn="auto">
              <a:spcBef>
                <a:spcPts val="0"/>
              </a:spcBef>
              <a:spcAft>
                <a:spcPts val="0"/>
              </a:spcAft>
              <a:buSzTx/>
              <a:defRPr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r>
              <a:rPr lang="ru-RU"/>
              <a:t>11.11.2013</a:t>
            </a:r>
          </a:p>
        </p:txBody>
      </p:sp>
      <p:sp>
        <p:nvSpPr>
          <p:cNvPr id="6" name="Rectangle 4">
            <a:extLst/>
          </p:cNvPr>
          <p:cNvSpPr>
            <a:spLocks noGrp="1" noChangeArrowheads="1"/>
          </p:cNvSpPr>
          <p:nvPr>
            <p:ph type="ftr" idx="11"/>
          </p:nvPr>
        </p:nvSpPr>
        <p:spPr/>
        <p:txBody>
          <a:bodyPr/>
          <a:lstStyle>
            <a:lvl1pPr defTabSz="914400">
              <a:buSzTx/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Rectangle 5">
            <a:extLst/>
          </p:cNvPr>
          <p:cNvSpPr>
            <a:spLocks noGrp="1" noChangeArrowheads="1"/>
          </p:cNvSpPr>
          <p:nvPr>
            <p:ph type="sldNum" idx="12"/>
          </p:nvPr>
        </p:nvSpPr>
        <p:spPr/>
        <p:txBody>
          <a:bodyPr/>
          <a:lstStyle>
            <a:lvl1pPr>
              <a:defRPr/>
            </a:lvl1pPr>
          </a:lstStyle>
          <a:p>
            <a:fld id="{7E85905A-34C4-49CD-AA72-310E211CAC9B}" type="slidenum">
              <a:rPr lang="ru-RU" altLang="ru-RU"/>
              <a:pPr/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2154867656"/>
      </p:ext>
    </p:extLst>
  </p:cSld>
  <p:clrMapOvr>
    <a:masterClrMapping/>
  </p:clrMapOvr>
  <p:transition spd="slow">
    <p:push dir="u"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>
            <a:extLst/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B3117FC-1B05-4A96-AEA3-308DC97E48C3}" type="datetimeFigureOut">
              <a:rPr lang="ru-RU" altLang="ru-RU"/>
              <a:pPr>
                <a:defRPr/>
              </a:pPr>
              <a:t>16.01.2020</a:t>
            </a:fld>
            <a:endParaRPr lang="ru-RU" altLang="ru-RU"/>
          </a:p>
        </p:txBody>
      </p:sp>
      <p:sp>
        <p:nvSpPr>
          <p:cNvPr id="5" name="Нижний колонтитул 4">
            <a:extLst/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>
            <a:extLst/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F918948-B715-482D-9B10-4F2E7E2FB8D6}" type="slidenum">
              <a:rPr lang="ru-RU" altLang="ru-RU"/>
              <a:pPr/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32059849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38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>
            <a:extLst/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9D4F301-846C-4A79-A8C5-D099C166FBD6}" type="datetimeFigureOut">
              <a:rPr lang="ru-RU" altLang="ru-RU"/>
              <a:pPr>
                <a:defRPr/>
              </a:pPr>
              <a:t>16.01.2020</a:t>
            </a:fld>
            <a:endParaRPr lang="ru-RU" altLang="ru-RU"/>
          </a:p>
        </p:txBody>
      </p:sp>
      <p:sp>
        <p:nvSpPr>
          <p:cNvPr id="5" name="Нижний колонтитул 4">
            <a:extLst/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>
            <a:extLst/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588ACEC-FBC6-4A7B-9F55-76EEA2849748}" type="slidenum">
              <a:rPr lang="ru-RU" altLang="ru-RU"/>
              <a:pPr/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3431521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457201" y="1600204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600204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3">
            <a:extLst/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09FE339-B29F-4F8C-99A0-754BFD1E2D88}" type="datetimeFigureOut">
              <a:rPr lang="ru-RU" altLang="ru-RU"/>
              <a:pPr>
                <a:defRPr/>
              </a:pPr>
              <a:t>16.01.2020</a:t>
            </a:fld>
            <a:endParaRPr lang="ru-RU" altLang="ru-RU"/>
          </a:p>
        </p:txBody>
      </p:sp>
      <p:sp>
        <p:nvSpPr>
          <p:cNvPr id="6" name="Нижний колонтитул 4">
            <a:extLst/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5">
            <a:extLst/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57A4E5E-C0A6-4179-AEAE-BD3092BC81E4}" type="slidenum">
              <a:rPr lang="ru-RU" altLang="ru-RU"/>
              <a:pPr/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281783824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44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44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3">
            <a:extLst/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80A99FF-78E7-4F96-BD0F-C0F2ECC6115C}" type="datetimeFigureOut">
              <a:rPr lang="ru-RU" altLang="ru-RU"/>
              <a:pPr>
                <a:defRPr/>
              </a:pPr>
              <a:t>16.01.2020</a:t>
            </a:fld>
            <a:endParaRPr lang="ru-RU" altLang="ru-RU"/>
          </a:p>
        </p:txBody>
      </p:sp>
      <p:sp>
        <p:nvSpPr>
          <p:cNvPr id="8" name="Нижний колонтитул 4">
            <a:extLst/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" name="Номер слайда 5">
            <a:extLst/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F3BC484-1067-48E0-857C-3B89654F9378}" type="slidenum">
              <a:rPr lang="ru-RU" altLang="ru-RU"/>
              <a:pPr/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68977996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3">
            <a:extLst/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D7CBCF-C75B-47C9-A67A-251C29438E85}" type="datetimeFigureOut">
              <a:rPr lang="ru-RU" altLang="ru-RU"/>
              <a:pPr>
                <a:defRPr/>
              </a:pPr>
              <a:t>16.01.2020</a:t>
            </a:fld>
            <a:endParaRPr lang="ru-RU" altLang="ru-RU"/>
          </a:p>
        </p:txBody>
      </p:sp>
      <p:sp>
        <p:nvSpPr>
          <p:cNvPr id="4" name="Нижний колонтитул 4">
            <a:extLst/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омер слайда 5">
            <a:extLst/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3434965-493D-44C7-B590-F414F9A41AB6}" type="slidenum">
              <a:rPr lang="ru-RU" altLang="ru-RU"/>
              <a:pPr/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43210039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3">
            <a:extLst/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2B6A46F-346C-4443-9363-44A0B62FF0E3}" type="datetimeFigureOut">
              <a:rPr lang="ru-RU" altLang="ru-RU"/>
              <a:pPr>
                <a:defRPr/>
              </a:pPr>
              <a:t>16.01.2020</a:t>
            </a:fld>
            <a:endParaRPr lang="ru-RU" altLang="ru-RU"/>
          </a:p>
        </p:txBody>
      </p:sp>
      <p:sp>
        <p:nvSpPr>
          <p:cNvPr id="3" name="Нижний колонтитул 4">
            <a:extLst/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Номер слайда 5">
            <a:extLst/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642717E-DB9B-48E7-8E82-857CD0968B27}" type="slidenum">
              <a:rPr lang="ru-RU" altLang="ru-RU"/>
              <a:pPr/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40536209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3">
            <a:extLst/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354778C-679C-41F6-BF76-0F997A54316A}" type="datetimeFigureOut">
              <a:rPr lang="ru-RU" altLang="ru-RU"/>
              <a:pPr>
                <a:defRPr/>
              </a:pPr>
              <a:t>16.01.2020</a:t>
            </a:fld>
            <a:endParaRPr lang="ru-RU" altLang="ru-RU"/>
          </a:p>
        </p:txBody>
      </p:sp>
      <p:sp>
        <p:nvSpPr>
          <p:cNvPr id="6" name="Нижний колонтитул 4">
            <a:extLst/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5">
            <a:extLst/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5F6C607-B90E-4633-9062-3BDAB6C86F4B}" type="slidenum">
              <a:rPr lang="ru-RU" altLang="ru-RU"/>
              <a:pPr/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24117749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ru-RU" noProof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3">
            <a:extLst/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49309C5-0D0A-4BD9-8FA7-D6F372569C55}" type="datetimeFigureOut">
              <a:rPr lang="ru-RU" altLang="ru-RU"/>
              <a:pPr>
                <a:defRPr/>
              </a:pPr>
              <a:t>16.01.2020</a:t>
            </a:fld>
            <a:endParaRPr lang="ru-RU" altLang="ru-RU"/>
          </a:p>
        </p:txBody>
      </p:sp>
      <p:sp>
        <p:nvSpPr>
          <p:cNvPr id="6" name="Нижний колонтитул 4">
            <a:extLst/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5">
            <a:extLst/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617FB89-8010-42E0-95BE-F6B244BFD46E}" type="slidenum">
              <a:rPr lang="ru-RU" altLang="ru-RU"/>
              <a:pPr/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94205769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Заголовок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/>
              <a:t>Образец заголовка</a:t>
            </a:r>
          </a:p>
        </p:txBody>
      </p:sp>
      <p:sp>
        <p:nvSpPr>
          <p:cNvPr id="1027" name="Текст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/>
              <a:t>Образец текста</a:t>
            </a:r>
          </a:p>
          <a:p>
            <a:pPr lvl="1"/>
            <a:r>
              <a:rPr lang="ru-RU" altLang="ru-RU"/>
              <a:t>Второй уровень</a:t>
            </a:r>
          </a:p>
          <a:p>
            <a:pPr lvl="2"/>
            <a:r>
              <a:rPr lang="ru-RU" altLang="ru-RU"/>
              <a:t>Третий уровень</a:t>
            </a:r>
          </a:p>
          <a:p>
            <a:pPr lvl="3"/>
            <a:r>
              <a:rPr lang="ru-RU" altLang="ru-RU"/>
              <a:t>Четвертый уровень</a:t>
            </a:r>
          </a:p>
          <a:p>
            <a:pPr lvl="4"/>
            <a:r>
              <a:rPr lang="ru-RU" altLang="ru-RU"/>
              <a:t>Пятый уровень</a:t>
            </a:r>
          </a:p>
        </p:txBody>
      </p:sp>
      <p:sp>
        <p:nvSpPr>
          <p:cNvPr id="4" name="Дата 3">
            <a:extLst/>
          </p:cNvPr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fld id="{EECE9E4B-34FF-4D5B-A93A-A072CC89A132}" type="datetimeFigureOut">
              <a:rPr lang="ru-RU" altLang="ru-RU"/>
              <a:pPr>
                <a:defRPr/>
              </a:pPr>
              <a:t>16.01.2020</a:t>
            </a:fld>
            <a:endParaRPr lang="ru-RU" altLang="ru-RU"/>
          </a:p>
        </p:txBody>
      </p:sp>
      <p:sp>
        <p:nvSpPr>
          <p:cNvPr id="5" name="Нижний колонтитул 4">
            <a:extLst/>
          </p:cNvPr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>
            <a:extLst/>
          </p:cNvPr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rgbClr val="898989"/>
                </a:solidFill>
              </a:defRPr>
            </a:lvl1pPr>
          </a:lstStyle>
          <a:p>
            <a:fld id="{6D3D6635-C836-4EF8-A92D-8A890F580968}" type="slidenum">
              <a:rPr lang="ru-RU" altLang="ru-RU"/>
              <a:pPr/>
              <a:t>‹#›</a:t>
            </a:fld>
            <a:endParaRPr lang="ru-RU" alt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521130" r:id="rId1"/>
    <p:sldLayoutId id="2147521131" r:id="rId2"/>
    <p:sldLayoutId id="2147521132" r:id="rId3"/>
    <p:sldLayoutId id="2147521133" r:id="rId4"/>
    <p:sldLayoutId id="2147521134" r:id="rId5"/>
    <p:sldLayoutId id="2147521135" r:id="rId6"/>
    <p:sldLayoutId id="2147521136" r:id="rId7"/>
    <p:sldLayoutId id="2147521137" r:id="rId8"/>
    <p:sldLayoutId id="2147521138" r:id="rId9"/>
    <p:sldLayoutId id="2147521139" r:id="rId10"/>
    <p:sldLayoutId id="2147521140" r:id="rId11"/>
    <p:sldLayoutId id="2147521141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 kern="1200">
          <a:solidFill>
            <a:schemeClr val="tx1"/>
          </a:solidFill>
          <a:latin typeface="+mj-lt"/>
          <a:ea typeface="Arial" charset="0"/>
          <a:cs typeface="Arial" pitchFamily="34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Arial" charset="0"/>
          <a:cs typeface="Arial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Arial" charset="0"/>
          <a:cs typeface="Arial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Arial" charset="0"/>
          <a:cs typeface="Arial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Arial" charset="0"/>
          <a:cs typeface="Arial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kumimoji="1" sz="3200" kern="1200">
          <a:solidFill>
            <a:schemeClr val="tx1"/>
          </a:solidFill>
          <a:latin typeface="+mn-lt"/>
          <a:ea typeface="Arial" charset="0"/>
          <a:cs typeface="Arial" pitchFamily="34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kumimoji="1" sz="2800" kern="1200">
          <a:solidFill>
            <a:schemeClr val="tx1"/>
          </a:solidFill>
          <a:latin typeface="+mn-lt"/>
          <a:ea typeface="Arial" charset="0"/>
          <a:cs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Arial" charset="0"/>
          <a:cs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kumimoji="1" sz="2000" kern="1200">
          <a:solidFill>
            <a:schemeClr val="tx1"/>
          </a:solidFill>
          <a:latin typeface="+mn-lt"/>
          <a:ea typeface="Arial" charset="0"/>
          <a:cs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kumimoji="1" sz="2000" kern="1200">
          <a:solidFill>
            <a:schemeClr val="tx1"/>
          </a:solidFill>
          <a:latin typeface="+mn-lt"/>
          <a:ea typeface="Arial" charset="0"/>
          <a:cs typeface="Arial" pitchFamily="34" charset="0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1.jpeg"/><Relationship Id="rId5" Type="http://schemas.openxmlformats.org/officeDocument/2006/relationships/image" Target="../media/image20.jpeg"/><Relationship Id="rId4" Type="http://schemas.openxmlformats.org/officeDocument/2006/relationships/image" Target="../media/image19.jpe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2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5.jpeg"/><Relationship Id="rId5" Type="http://schemas.openxmlformats.org/officeDocument/2006/relationships/image" Target="../media/image24.jpeg"/><Relationship Id="rId4" Type="http://schemas.openxmlformats.org/officeDocument/2006/relationships/image" Target="../media/image2.jpe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8.jpeg"/><Relationship Id="rId4" Type="http://schemas.openxmlformats.org/officeDocument/2006/relationships/image" Target="../media/image27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5.xml"/><Relationship Id="rId5" Type="http://schemas.openxmlformats.org/officeDocument/2006/relationships/hyperlink" Target="https://kp.ru/go/https:/lk.fss.ru/recipient/" TargetMode="External"/><Relationship Id="rId4" Type="http://schemas.openxmlformats.org/officeDocument/2006/relationships/hyperlink" Target="https://kp.ru/go/https:/cabinets.fss.ru/insurer/" TargetMode="Externa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jpeg"/><Relationship Id="rId13" Type="http://schemas.openxmlformats.org/officeDocument/2006/relationships/image" Target="../media/image40.jpeg"/><Relationship Id="rId3" Type="http://schemas.openxmlformats.org/officeDocument/2006/relationships/image" Target="../media/image30.png"/><Relationship Id="rId7" Type="http://schemas.openxmlformats.org/officeDocument/2006/relationships/image" Target="../media/image34.jpeg"/><Relationship Id="rId12" Type="http://schemas.openxmlformats.org/officeDocument/2006/relationships/image" Target="../media/image39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3.jpeg"/><Relationship Id="rId11" Type="http://schemas.openxmlformats.org/officeDocument/2006/relationships/image" Target="../media/image38.jpeg"/><Relationship Id="rId5" Type="http://schemas.openxmlformats.org/officeDocument/2006/relationships/image" Target="../media/image32.jpeg"/><Relationship Id="rId10" Type="http://schemas.openxmlformats.org/officeDocument/2006/relationships/image" Target="../media/image37.png"/><Relationship Id="rId4" Type="http://schemas.openxmlformats.org/officeDocument/2006/relationships/image" Target="../media/image31.jpeg"/><Relationship Id="rId9" Type="http://schemas.openxmlformats.org/officeDocument/2006/relationships/image" Target="../media/image36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5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jpeg"/><Relationship Id="rId13" Type="http://schemas.openxmlformats.org/officeDocument/2006/relationships/hyperlink" Target="http://www.r38.fss.ru/" TargetMode="External"/><Relationship Id="rId3" Type="http://schemas.openxmlformats.org/officeDocument/2006/relationships/image" Target="../media/image2.jpeg"/><Relationship Id="rId7" Type="http://schemas.openxmlformats.org/officeDocument/2006/relationships/image" Target="../media/image45.jpeg"/><Relationship Id="rId12" Type="http://schemas.openxmlformats.org/officeDocument/2006/relationships/image" Target="../media/image50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4.jpeg"/><Relationship Id="rId11" Type="http://schemas.openxmlformats.org/officeDocument/2006/relationships/image" Target="../media/image49.jpeg"/><Relationship Id="rId5" Type="http://schemas.openxmlformats.org/officeDocument/2006/relationships/image" Target="../media/image43.png"/><Relationship Id="rId10" Type="http://schemas.openxmlformats.org/officeDocument/2006/relationships/image" Target="../media/image48.jpeg"/><Relationship Id="rId4" Type="http://schemas.openxmlformats.org/officeDocument/2006/relationships/image" Target="../media/image42.png"/><Relationship Id="rId9" Type="http://schemas.openxmlformats.org/officeDocument/2006/relationships/image" Target="../media/image47.jpe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5.jpeg"/><Relationship Id="rId3" Type="http://schemas.openxmlformats.org/officeDocument/2006/relationships/image" Target="../media/image2.jpeg"/><Relationship Id="rId7" Type="http://schemas.openxmlformats.org/officeDocument/2006/relationships/image" Target="../media/image54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3.jpeg"/><Relationship Id="rId5" Type="http://schemas.openxmlformats.org/officeDocument/2006/relationships/image" Target="../media/image52.jpeg"/><Relationship Id="rId4" Type="http://schemas.openxmlformats.org/officeDocument/2006/relationships/image" Target="../media/image51.jpeg"/><Relationship Id="rId9" Type="http://schemas.openxmlformats.org/officeDocument/2006/relationships/image" Target="../media/image56.jpe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jpe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hyperlink" Target="http://docs-test.fss.ru/KLADRMonitor/Home/LastFileInfoHtml" TargetMode="External"/><Relationship Id="rId3" Type="http://schemas.openxmlformats.org/officeDocument/2006/relationships/image" Target="../media/image2.jpeg"/><Relationship Id="rId7" Type="http://schemas.openxmlformats.org/officeDocument/2006/relationships/hyperlink" Target="file:///\\ru\fund\download\instuct_fss.zip" TargetMode="External"/><Relationship Id="rId12" Type="http://schemas.openxmlformats.org/officeDocument/2006/relationships/image" Target="../media/image58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Relationship Id="rId6" Type="http://schemas.openxmlformats.org/officeDocument/2006/relationships/hyperlink" Target="file:///\\ru\fund\download\arm_f4.txt" TargetMode="External"/><Relationship Id="rId11" Type="http://schemas.openxmlformats.org/officeDocument/2006/relationships/image" Target="../media/image57.jpeg"/><Relationship Id="rId5" Type="http://schemas.openxmlformats.org/officeDocument/2006/relationships/hyperlink" Target="file:///\\ru\fund\download\setup_arm_fss_net_2_0_4_81.zip" TargetMode="External"/><Relationship Id="rId10" Type="http://schemas.openxmlformats.org/officeDocument/2006/relationships/hyperlink" Target="http://www.consultant.ru/document/cons_doc_LAW_319204/" TargetMode="External"/><Relationship Id="rId4" Type="http://schemas.openxmlformats.org/officeDocument/2006/relationships/hyperlink" Target="file:///\\ru\fund\download\setup_arm_fss_single_2_0_4_81.zip" TargetMode="External"/><Relationship Id="rId9" Type="http://schemas.openxmlformats.org/officeDocument/2006/relationships/hyperlink" Target="https://fias.nalog.ru/" TargetMode="Externa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0.jpe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61.jpe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1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1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jpeg"/><Relationship Id="rId2" Type="http://schemas.openxmlformats.org/officeDocument/2006/relationships/image" Target="../media/image63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.jpeg"/><Relationship Id="rId4" Type="http://schemas.openxmlformats.org/officeDocument/2006/relationships/image" Target="../media/image65.jpe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9.jpeg"/><Relationship Id="rId3" Type="http://schemas.openxmlformats.org/officeDocument/2006/relationships/image" Target="../media/image66.jpeg"/><Relationship Id="rId7" Type="http://schemas.openxmlformats.org/officeDocument/2006/relationships/image" Target="file:///\\var\folders\tg\jwyt0qtd1b1_2bhmyz1f84y40000gn\T\com.microsoft.Word\WebArchiveCopyPasteTempFiles\images" TargetMode="Externa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68.jpeg"/><Relationship Id="rId11" Type="http://schemas.openxmlformats.org/officeDocument/2006/relationships/image" Target="../media/image72.jpeg"/><Relationship Id="rId5" Type="http://schemas.openxmlformats.org/officeDocument/2006/relationships/image" Target="../media/image2.jpeg"/><Relationship Id="rId10" Type="http://schemas.openxmlformats.org/officeDocument/2006/relationships/image" Target="../media/image71.jpeg"/><Relationship Id="rId4" Type="http://schemas.openxmlformats.org/officeDocument/2006/relationships/image" Target="../media/image67.jpeg"/><Relationship Id="rId9" Type="http://schemas.openxmlformats.org/officeDocument/2006/relationships/image" Target="../media/image70.jpeg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61.jpeg"/><Relationship Id="rId5" Type="http://schemas.openxmlformats.org/officeDocument/2006/relationships/image" Target="../media/image73.jpeg"/><Relationship Id="rId4" Type="http://schemas.openxmlformats.org/officeDocument/2006/relationships/image" Target="../media/image23.jpeg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2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hyperlink" Target="http://docs.fss.ru/" TargetMode="Externa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75.jpeg"/><Relationship Id="rId4" Type="http://schemas.openxmlformats.org/officeDocument/2006/relationships/image" Target="../media/image74.jpeg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80.png"/><Relationship Id="rId13" Type="http://schemas.openxmlformats.org/officeDocument/2006/relationships/image" Target="../media/image85.png"/><Relationship Id="rId3" Type="http://schemas.openxmlformats.org/officeDocument/2006/relationships/image" Target="../media/image2.jpeg"/><Relationship Id="rId7" Type="http://schemas.openxmlformats.org/officeDocument/2006/relationships/image" Target="../media/image79.png"/><Relationship Id="rId12" Type="http://schemas.openxmlformats.org/officeDocument/2006/relationships/image" Target="../media/image84.jpeg"/><Relationship Id="rId17" Type="http://schemas.openxmlformats.org/officeDocument/2006/relationships/image" Target="../media/image89.jpeg"/><Relationship Id="rId2" Type="http://schemas.openxmlformats.org/officeDocument/2006/relationships/notesSlide" Target="../notesSlides/notesSlide12.xml"/><Relationship Id="rId16" Type="http://schemas.openxmlformats.org/officeDocument/2006/relationships/image" Target="../media/image8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8.png"/><Relationship Id="rId11" Type="http://schemas.openxmlformats.org/officeDocument/2006/relationships/image" Target="../media/image83.jpeg"/><Relationship Id="rId5" Type="http://schemas.openxmlformats.org/officeDocument/2006/relationships/image" Target="../media/image77.png"/><Relationship Id="rId15" Type="http://schemas.openxmlformats.org/officeDocument/2006/relationships/image" Target="../media/image87.jpeg"/><Relationship Id="rId10" Type="http://schemas.openxmlformats.org/officeDocument/2006/relationships/image" Target="../media/image82.jpeg"/><Relationship Id="rId4" Type="http://schemas.openxmlformats.org/officeDocument/2006/relationships/image" Target="../media/image76.png"/><Relationship Id="rId9" Type="http://schemas.openxmlformats.org/officeDocument/2006/relationships/image" Target="../media/image81.png"/><Relationship Id="rId14" Type="http://schemas.openxmlformats.org/officeDocument/2006/relationships/image" Target="../media/image86.jpe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.jpeg"/><Relationship Id="rId5" Type="http://schemas.openxmlformats.org/officeDocument/2006/relationships/image" Target="../media/image90.jpeg"/><Relationship Id="rId4" Type="http://schemas.openxmlformats.org/officeDocument/2006/relationships/image" Target="../media/image85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2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2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2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2.xml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96.jpeg"/><Relationship Id="rId3" Type="http://schemas.openxmlformats.org/officeDocument/2006/relationships/image" Target="../media/image2.jpeg"/><Relationship Id="rId7" Type="http://schemas.openxmlformats.org/officeDocument/2006/relationships/image" Target="../media/image95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94.jpeg"/><Relationship Id="rId5" Type="http://schemas.openxmlformats.org/officeDocument/2006/relationships/image" Target="../media/image93.jpeg"/><Relationship Id="rId4" Type="http://schemas.openxmlformats.org/officeDocument/2006/relationships/image" Target="../media/image92.jpeg"/><Relationship Id="rId9" Type="http://schemas.openxmlformats.org/officeDocument/2006/relationships/image" Target="../media/image97.jpe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hyperlink" Target="http://r38.fss.ru/119772/250232/index.shtml" TargetMode="External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2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2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2.xml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1.jpeg"/><Relationship Id="rId3" Type="http://schemas.openxmlformats.org/officeDocument/2006/relationships/image" Target="../media/image2.jpeg"/><Relationship Id="rId7" Type="http://schemas.openxmlformats.org/officeDocument/2006/relationships/image" Target="../media/image91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4.jpeg"/><Relationship Id="rId5" Type="http://schemas.openxmlformats.org/officeDocument/2006/relationships/image" Target="../media/image100.jpeg"/><Relationship Id="rId4" Type="http://schemas.openxmlformats.org/officeDocument/2006/relationships/image" Target="../media/image61.jpeg"/><Relationship Id="rId9" Type="http://schemas.openxmlformats.org/officeDocument/2006/relationships/hyperlink" Target="https://lk.fss.ru/recipient/" TargetMode="Externa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2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2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2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8.jpeg"/><Relationship Id="rId3" Type="http://schemas.openxmlformats.org/officeDocument/2006/relationships/image" Target="../media/image2.jpeg"/><Relationship Id="rId7" Type="http://schemas.openxmlformats.org/officeDocument/2006/relationships/image" Target="../media/image107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06.png"/><Relationship Id="rId5" Type="http://schemas.openxmlformats.org/officeDocument/2006/relationships/image" Target="../media/image105.png"/><Relationship Id="rId10" Type="http://schemas.openxmlformats.org/officeDocument/2006/relationships/image" Target="../media/image110.png"/><Relationship Id="rId4" Type="http://schemas.openxmlformats.org/officeDocument/2006/relationships/image" Target="../media/image104.png"/><Relationship Id="rId9" Type="http://schemas.openxmlformats.org/officeDocument/2006/relationships/image" Target="../media/image109.jpe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2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2.xml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3.jpeg"/><Relationship Id="rId3" Type="http://schemas.openxmlformats.org/officeDocument/2006/relationships/image" Target="../media/image2.jpeg"/><Relationship Id="rId7" Type="http://schemas.openxmlformats.org/officeDocument/2006/relationships/image" Target="../media/image61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8.jpeg"/><Relationship Id="rId5" Type="http://schemas.openxmlformats.org/officeDocument/2006/relationships/image" Target="../media/image112.jpeg"/><Relationship Id="rId10" Type="http://schemas.openxmlformats.org/officeDocument/2006/relationships/image" Target="../media/image60.jpeg"/><Relationship Id="rId4" Type="http://schemas.openxmlformats.org/officeDocument/2006/relationships/image" Target="../media/image111.jpeg"/><Relationship Id="rId9" Type="http://schemas.openxmlformats.org/officeDocument/2006/relationships/image" Target="../media/image103.jpe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jpeg"/><Relationship Id="rId7" Type="http://schemas.openxmlformats.org/officeDocument/2006/relationships/image" Target="../media/image116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5.png"/><Relationship Id="rId5" Type="http://schemas.openxmlformats.org/officeDocument/2006/relationships/hyperlink" Target="https://e-trust.gosuslugi/CA" TargetMode="External"/><Relationship Id="rId4" Type="http://schemas.openxmlformats.org/officeDocument/2006/relationships/hyperlink" Target="https://digital.gov.ru/ru/activity/govservices/certification%20authority/" TargetMode="Externa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7.pn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Relationship Id="rId4" Type="http://schemas.openxmlformats.org/officeDocument/2006/relationships/hyperlink" Target="http://r38.fss.ru/421946/425650/index.shtml" TargetMode="Externa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e-trust.gosuslugi.ru/CA" TargetMode="External"/><Relationship Id="rId5" Type="http://schemas.openxmlformats.org/officeDocument/2006/relationships/hyperlink" Target="https://www.gosuslugi.ru/" TargetMode="External"/><Relationship Id="rId4" Type="http://schemas.openxmlformats.org/officeDocument/2006/relationships/image" Target="../media/image9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7" Type="http://schemas.openxmlformats.org/officeDocument/2006/relationships/image" Target="../media/image14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png"/><Relationship Id="rId5" Type="http://schemas.openxmlformats.org/officeDocument/2006/relationships/image" Target="../media/image12.png"/><Relationship Id="rId4" Type="http://schemas.openxmlformats.org/officeDocument/2006/relationships/image" Target="../media/image11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6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Прямоугольник 3"/>
          <p:cNvSpPr>
            <a:spLocks noChangeArrowheads="1"/>
          </p:cNvSpPr>
          <p:nvPr/>
        </p:nvSpPr>
        <p:spPr bwMode="auto">
          <a:xfrm>
            <a:off x="1042988" y="2492375"/>
            <a:ext cx="7273925" cy="292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endParaRPr lang="ru-RU" altLang="ru-RU" b="1">
              <a:solidFill>
                <a:srgbClr val="002060"/>
              </a:solidFill>
            </a:endParaRPr>
          </a:p>
          <a:p>
            <a:pPr algn="ctr" eaLnBrk="1" hangingPunct="1"/>
            <a:endParaRPr lang="ru-RU" altLang="ru-RU" b="1">
              <a:solidFill>
                <a:srgbClr val="002060"/>
              </a:solidFill>
            </a:endParaRPr>
          </a:p>
          <a:p>
            <a:pPr algn="ctr" eaLnBrk="1" hangingPunct="1"/>
            <a:endParaRPr lang="ru-RU" altLang="ru-RU" b="1">
              <a:solidFill>
                <a:srgbClr val="002060"/>
              </a:solidFill>
            </a:endParaRPr>
          </a:p>
          <a:p>
            <a:pPr algn="ctr" eaLnBrk="1" hangingPunct="1"/>
            <a:endParaRPr lang="ru-RU" altLang="ru-RU" b="1">
              <a:solidFill>
                <a:srgbClr val="002060"/>
              </a:solidFill>
            </a:endParaRPr>
          </a:p>
          <a:p>
            <a:pPr algn="ctr" eaLnBrk="1" hangingPunct="1"/>
            <a:r>
              <a:rPr lang="ru-RU" altLang="ru-RU" sz="2000" b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ПИЛОТНЫЙ ПРОЕКТ </a:t>
            </a:r>
          </a:p>
          <a:p>
            <a:pPr algn="ctr" eaLnBrk="1" hangingPunct="1"/>
            <a:r>
              <a:rPr lang="ru-RU" altLang="ru-RU" sz="2000" b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ФОНДА СОЦИАЛЬНОГО СТРАХОВАНИЯ </a:t>
            </a:r>
          </a:p>
          <a:p>
            <a:pPr algn="ctr" eaLnBrk="1" hangingPunct="1"/>
            <a:r>
              <a:rPr lang="ru-RU" altLang="ru-RU" sz="2000" b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РОССИЙСКОЙ ФЕДЕРАЦИИ  </a:t>
            </a:r>
          </a:p>
          <a:p>
            <a:pPr algn="ctr" eaLnBrk="1" hangingPunct="1"/>
            <a:endParaRPr lang="ru-RU" altLang="ru-RU" sz="2400" b="1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 eaLnBrk="1" hangingPunct="1"/>
            <a:r>
              <a:rPr lang="ru-RU" altLang="ru-RU" sz="28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«ПРЯМЫЕ ВЫПЛАТЫ»</a:t>
            </a:r>
          </a:p>
        </p:txBody>
      </p:sp>
      <p:pic>
        <p:nvPicPr>
          <p:cNvPr id="25603" name="Рисунок 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87675" y="765175"/>
            <a:ext cx="2984500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576935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8"/>
          <p:cNvSpPr>
            <a:spLocks noChangeArrowheads="1"/>
          </p:cNvSpPr>
          <p:nvPr/>
        </p:nvSpPr>
        <p:spPr bwMode="auto">
          <a:xfrm>
            <a:off x="938213" y="936625"/>
            <a:ext cx="7308850" cy="63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ctr"/>
          <a:lstStyle>
            <a:lvl1pPr defTabSz="45720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 defTabSz="45720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 defTabSz="45720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 defTabSz="45720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 defTabSz="45720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endParaRPr lang="ru-RU" altLang="ru-RU" sz="1600" b="1">
              <a:solidFill>
                <a:srgbClr val="333399"/>
              </a:solidFill>
              <a:latin typeface="Times New Roman" panose="02020603050405020304" pitchFamily="18" charset="0"/>
            </a:endParaRPr>
          </a:p>
        </p:txBody>
      </p:sp>
      <p:sp>
        <p:nvSpPr>
          <p:cNvPr id="24579" name="Прямоугольник 23"/>
          <p:cNvSpPr>
            <a:spLocks noChangeArrowheads="1"/>
          </p:cNvSpPr>
          <p:nvPr/>
        </p:nvSpPr>
        <p:spPr bwMode="auto">
          <a:xfrm>
            <a:off x="3995738" y="3109913"/>
            <a:ext cx="23034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4572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ru-RU" sz="1400">
                <a:solidFill>
                  <a:srgbClr val="002060"/>
                </a:solidFill>
              </a:rPr>
              <a:t>  </a:t>
            </a:r>
            <a:endParaRPr lang="ru-RU" altLang="ru-RU" sz="1400" b="1">
              <a:solidFill>
                <a:srgbClr val="002060"/>
              </a:solidFill>
            </a:endParaRPr>
          </a:p>
        </p:txBody>
      </p:sp>
      <p:sp>
        <p:nvSpPr>
          <p:cNvPr id="24580" name="Прямоугольник 24"/>
          <p:cNvSpPr>
            <a:spLocks noChangeArrowheads="1"/>
          </p:cNvSpPr>
          <p:nvPr/>
        </p:nvSpPr>
        <p:spPr bwMode="auto">
          <a:xfrm>
            <a:off x="3028950" y="4330700"/>
            <a:ext cx="302101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4572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sz="1400" b="1">
                <a:solidFill>
                  <a:srgbClr val="000000"/>
                </a:solidFill>
              </a:rPr>
              <a:t> </a:t>
            </a:r>
          </a:p>
        </p:txBody>
      </p:sp>
      <p:sp>
        <p:nvSpPr>
          <p:cNvPr id="24581" name="Прямоугольник 55"/>
          <p:cNvSpPr>
            <a:spLocks noChangeArrowheads="1"/>
          </p:cNvSpPr>
          <p:nvPr/>
        </p:nvSpPr>
        <p:spPr bwMode="auto">
          <a:xfrm>
            <a:off x="4859338" y="2740025"/>
            <a:ext cx="529748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285750" indent="-285750" defTabSz="4572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buFontTx/>
              <a:buChar char="-"/>
            </a:pPr>
            <a:endParaRPr lang="ru-RU" altLang="ru-RU" sz="1400" b="1">
              <a:solidFill>
                <a:srgbClr val="002060"/>
              </a:solidFill>
            </a:endParaRPr>
          </a:p>
          <a:p>
            <a:pPr eaLnBrk="1" hangingPunct="1">
              <a:buFontTx/>
              <a:buChar char="-"/>
            </a:pPr>
            <a:endParaRPr lang="ru-RU" altLang="ru-RU" sz="1400" b="1">
              <a:solidFill>
                <a:srgbClr val="000000"/>
              </a:solidFill>
            </a:endParaRPr>
          </a:p>
        </p:txBody>
      </p:sp>
      <p:sp>
        <p:nvSpPr>
          <p:cNvPr id="51" name="Скругленный прямоугольник 50"/>
          <p:cNvSpPr/>
          <p:nvPr/>
        </p:nvSpPr>
        <p:spPr>
          <a:xfrm>
            <a:off x="1710788" y="5305785"/>
            <a:ext cx="7510463" cy="865187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 defTabSz="4572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 defTabSz="4572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 defTabSz="4572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 defTabSz="4572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 defTabSz="4572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r>
              <a:rPr kumimoji="0" lang="ru-RU" altLang="ru-RU" sz="1400" b="1" dirty="0">
                <a:solidFill>
                  <a:srgbClr val="1F497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САЙТ ФОНДА СОЦИАЛЬНОГО СТРАХОВАНИЯ РФ</a:t>
            </a:r>
            <a:r>
              <a:rPr kumimoji="0" lang="ru-RU" alt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-</a:t>
            </a:r>
            <a:r>
              <a:rPr kumimoji="0" lang="en-US" alt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www.fss.ru</a:t>
            </a:r>
            <a:endParaRPr kumimoji="0" lang="ru-RU" altLang="ru-RU" sz="14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>
              <a:defRPr/>
            </a:pPr>
            <a:endParaRPr kumimoji="0" lang="en-US" alt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>
              <a:defRPr/>
            </a:pPr>
            <a:r>
              <a:rPr kumimoji="0" lang="ru-RU" altLang="ru-RU" sz="1400" b="1" dirty="0">
                <a:solidFill>
                  <a:srgbClr val="1F497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САЙТ</a:t>
            </a:r>
            <a:r>
              <a:rPr kumimoji="0" lang="en-US" altLang="ru-RU" sz="1400" b="1" dirty="0">
                <a:solidFill>
                  <a:srgbClr val="1F497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ru-RU" altLang="ru-RU" sz="1400" b="1" dirty="0">
                <a:solidFill>
                  <a:srgbClr val="1F497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РЕГИОНАЛЬНОГО ОТДЕЛЕНИЯ </a:t>
            </a:r>
            <a:r>
              <a:rPr kumimoji="0" lang="ru-RU" alt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- </a:t>
            </a:r>
            <a:r>
              <a:rPr kumimoji="0" lang="en-US" alt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www.r38.fss.ru</a:t>
            </a:r>
            <a:endParaRPr kumimoji="0" lang="ru-RU" altLang="ru-RU" sz="14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>
              <a:defRPr/>
            </a:pPr>
            <a:endParaRPr kumimoji="0" lang="en-US" alt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>
              <a:defRPr/>
            </a:pPr>
            <a:r>
              <a:rPr kumimoji="0" lang="en-US" altLang="ru-RU" sz="1400" b="1" dirty="0">
                <a:solidFill>
                  <a:srgbClr val="1F497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E-MAIL</a:t>
            </a:r>
            <a:r>
              <a:rPr kumimoji="0" lang="ru-RU" altLang="ru-RU" sz="1400" b="1" dirty="0">
                <a:solidFill>
                  <a:srgbClr val="1F497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kumimoji="0" lang="ru-RU" alt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info@ro38.fss.ru</a:t>
            </a:r>
          </a:p>
        </p:txBody>
      </p:sp>
      <p:grpSp>
        <p:nvGrpSpPr>
          <p:cNvPr id="24584" name="Группа 16"/>
          <p:cNvGrpSpPr>
            <a:grpSpLocks/>
          </p:cNvGrpSpPr>
          <p:nvPr/>
        </p:nvGrpSpPr>
        <p:grpSpPr bwMode="auto">
          <a:xfrm>
            <a:off x="0" y="131763"/>
            <a:ext cx="9144000" cy="785812"/>
            <a:chOff x="0" y="131763"/>
            <a:chExt cx="9144000" cy="785812"/>
          </a:xfrm>
        </p:grpSpPr>
        <p:sp>
          <p:nvSpPr>
            <p:cNvPr id="24598" name="Line 16"/>
            <p:cNvSpPr>
              <a:spLocks noChangeShapeType="1"/>
            </p:cNvSpPr>
            <p:nvPr/>
          </p:nvSpPr>
          <p:spPr bwMode="auto">
            <a:xfrm>
              <a:off x="0" y="62230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599" name="Line 16"/>
            <p:cNvSpPr>
              <a:spLocks noChangeShapeType="1"/>
            </p:cNvSpPr>
            <p:nvPr/>
          </p:nvSpPr>
          <p:spPr bwMode="auto">
            <a:xfrm>
              <a:off x="0" y="69215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pic>
          <p:nvPicPr>
            <p:cNvPr id="24600" name="Picture 2" descr="Logo1_color_CMYK"/>
            <p:cNvPicPr>
              <a:picLocks noChangeAspect="1" noChangeArrowheads="1"/>
            </p:cNvPicPr>
            <p:nvPr/>
          </p:nvPicPr>
          <p:blipFill>
            <a:blip r:embed="rId3">
              <a:clrChange>
                <a:clrFrom>
                  <a:srgbClr val="FEFDFB"/>
                </a:clrFrom>
                <a:clrTo>
                  <a:srgbClr val="FEFDFB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138" y="131763"/>
              <a:ext cx="879475" cy="7858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1" name="Овал 20"/>
          <p:cNvSpPr/>
          <p:nvPr/>
        </p:nvSpPr>
        <p:spPr>
          <a:xfrm>
            <a:off x="601041" y="2200275"/>
            <a:ext cx="1079500" cy="1079500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22" name="Овал 21"/>
          <p:cNvSpPr/>
          <p:nvPr/>
        </p:nvSpPr>
        <p:spPr>
          <a:xfrm>
            <a:off x="601041" y="3852789"/>
            <a:ext cx="1079500" cy="1079500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24590" name="Прямоугольник 8"/>
          <p:cNvSpPr>
            <a:spLocks noChangeArrowheads="1"/>
          </p:cNvSpPr>
          <p:nvPr/>
        </p:nvSpPr>
        <p:spPr bwMode="auto">
          <a:xfrm>
            <a:off x="1708052" y="2357122"/>
            <a:ext cx="7219950" cy="11695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4572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8 395 2 25-96-55  </a:t>
            </a:r>
          </a:p>
          <a:p>
            <a:pPr eaLnBrk="1" hangingPunct="1"/>
            <a:r>
              <a:rPr lang="ru-RU" alt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МАКАРЕНКО ГАЛИНА АЛЕКСАНДРОВНА – </a:t>
            </a:r>
          </a:p>
          <a:p>
            <a:pPr eaLnBrk="1" hangingPunct="1"/>
            <a:r>
              <a:rPr lang="ru-RU" altLang="ru-RU" sz="1400" b="1" dirty="0">
                <a:solidFill>
                  <a:srgbClr val="1F497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начальник отдела страхования на случай временной нетрудоспособности </a:t>
            </a:r>
          </a:p>
          <a:p>
            <a:pPr eaLnBrk="1" hangingPunct="1"/>
            <a:endParaRPr lang="ru-RU" altLang="ru-RU" sz="1400" b="1" dirty="0">
              <a:solidFill>
                <a:srgbClr val="1F497D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/>
            <a:r>
              <a:rPr lang="ru-RU" alt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МОРЕЦКАЯ ИРИНА СЕРГЕЕВНА </a:t>
            </a:r>
            <a:r>
              <a:rPr lang="ru-RU" altLang="ru-RU" sz="1400" b="1" dirty="0">
                <a:solidFill>
                  <a:srgbClr val="1F497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 заместитель начальника отдела</a:t>
            </a:r>
          </a:p>
        </p:txBody>
      </p:sp>
      <p:sp>
        <p:nvSpPr>
          <p:cNvPr id="24591" name="Прямоугольник 9"/>
          <p:cNvSpPr>
            <a:spLocks noChangeArrowheads="1"/>
          </p:cNvSpPr>
          <p:nvPr/>
        </p:nvSpPr>
        <p:spPr bwMode="auto">
          <a:xfrm>
            <a:off x="1844574" y="4053900"/>
            <a:ext cx="750728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4572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8 395 2 25-96-14 </a:t>
            </a:r>
          </a:p>
          <a:p>
            <a:pPr eaLnBrk="1" hangingPunct="1"/>
            <a:r>
              <a:rPr lang="ru-RU" alt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ФЕДОРОВ ПАВЕЛ ГЕННАДЬЕВИЧ </a:t>
            </a:r>
            <a:r>
              <a:rPr lang="ru-RU" altLang="ru-RU" sz="1600" b="1" dirty="0">
                <a:solidFill>
                  <a:srgbClr val="1F497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 начальник</a:t>
            </a:r>
            <a:r>
              <a:rPr lang="en-US" altLang="ru-RU" sz="1600" b="1" dirty="0">
                <a:solidFill>
                  <a:srgbClr val="1F497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1600" b="1" dirty="0">
                <a:solidFill>
                  <a:srgbClr val="1F497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отдела </a:t>
            </a:r>
            <a:r>
              <a:rPr lang="en-US" altLang="ru-RU" sz="1600" b="1" dirty="0">
                <a:solidFill>
                  <a:srgbClr val="1F497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IT</a:t>
            </a:r>
            <a:endParaRPr lang="ru-RU" altLang="ru-RU" sz="1600" b="1" dirty="0">
              <a:solidFill>
                <a:srgbClr val="1F497D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592" name="Прямоугольник 7"/>
          <p:cNvSpPr>
            <a:spLocks noChangeArrowheads="1"/>
          </p:cNvSpPr>
          <p:nvPr/>
        </p:nvSpPr>
        <p:spPr bwMode="auto">
          <a:xfrm>
            <a:off x="1660525" y="1257803"/>
            <a:ext cx="642778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4572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b="1" u="sng" dirty="0">
                <a:solidFill>
                  <a:srgbClr val="1F497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ТЕЛЕФОНЫ «ГОРЯЧЕЙ ЛИНИИ» ПО ВОПРОСАМ ЭЛН</a:t>
            </a:r>
          </a:p>
        </p:txBody>
      </p:sp>
      <p:sp>
        <p:nvSpPr>
          <p:cNvPr id="27" name="Овал 26"/>
          <p:cNvSpPr/>
          <p:nvPr/>
        </p:nvSpPr>
        <p:spPr>
          <a:xfrm>
            <a:off x="599453" y="5089885"/>
            <a:ext cx="1081088" cy="1081087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solidFill>
                <a:prstClr val="white"/>
              </a:solidFill>
            </a:endParaRPr>
          </a:p>
        </p:txBody>
      </p:sp>
      <p:pic>
        <p:nvPicPr>
          <p:cNvPr id="24594" name="Рисунок 1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047" r="18500" b="8914"/>
          <a:stretch>
            <a:fillRect/>
          </a:stretch>
        </p:blipFill>
        <p:spPr bwMode="auto">
          <a:xfrm>
            <a:off x="765074" y="4104407"/>
            <a:ext cx="7334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595" name="Рисунок 1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456" t="7767" r="19534" b="11974"/>
          <a:stretch>
            <a:fillRect/>
          </a:stretch>
        </p:blipFill>
        <p:spPr bwMode="auto">
          <a:xfrm>
            <a:off x="784397" y="2395538"/>
            <a:ext cx="712788" cy="71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596" name="Picture 2" descr="Logo1_color_CMYK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EFDFB"/>
              </a:clrFrom>
              <a:clrTo>
                <a:srgbClr val="FEFDFB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8398" y="5343525"/>
            <a:ext cx="742950" cy="6635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597" name="TextBox 1"/>
          <p:cNvSpPr txBox="1">
            <a:spLocks noChangeArrowheads="1"/>
          </p:cNvSpPr>
          <p:nvPr/>
        </p:nvSpPr>
        <p:spPr bwMode="auto">
          <a:xfrm>
            <a:off x="1476375" y="188913"/>
            <a:ext cx="272164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r>
              <a:rPr lang="ru-RU" alt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ПОЛЕЗНЫЕ КОНТАКТЫ 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Прямоугольник 3"/>
          <p:cNvSpPr>
            <a:spLocks noChangeArrowheads="1"/>
          </p:cNvSpPr>
          <p:nvPr/>
        </p:nvSpPr>
        <p:spPr bwMode="auto">
          <a:xfrm>
            <a:off x="1042988" y="2492375"/>
            <a:ext cx="7273925" cy="292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endParaRPr lang="ru-RU" altLang="ru-RU" b="1">
              <a:solidFill>
                <a:srgbClr val="002060"/>
              </a:solidFill>
            </a:endParaRPr>
          </a:p>
          <a:p>
            <a:pPr algn="ctr" eaLnBrk="1" hangingPunct="1"/>
            <a:endParaRPr lang="ru-RU" altLang="ru-RU" b="1">
              <a:solidFill>
                <a:srgbClr val="002060"/>
              </a:solidFill>
            </a:endParaRPr>
          </a:p>
          <a:p>
            <a:pPr algn="ctr" eaLnBrk="1" hangingPunct="1"/>
            <a:endParaRPr lang="ru-RU" altLang="ru-RU" b="1">
              <a:solidFill>
                <a:srgbClr val="002060"/>
              </a:solidFill>
            </a:endParaRPr>
          </a:p>
          <a:p>
            <a:pPr algn="ctr" eaLnBrk="1" hangingPunct="1"/>
            <a:endParaRPr lang="ru-RU" altLang="ru-RU" b="1">
              <a:solidFill>
                <a:srgbClr val="002060"/>
              </a:solidFill>
            </a:endParaRPr>
          </a:p>
          <a:p>
            <a:pPr algn="ctr" eaLnBrk="1" hangingPunct="1"/>
            <a:r>
              <a:rPr lang="ru-RU" altLang="ru-RU" sz="2000" b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ПИЛОТНЫЙ ПРОЕКТ </a:t>
            </a:r>
          </a:p>
          <a:p>
            <a:pPr algn="ctr" eaLnBrk="1" hangingPunct="1"/>
            <a:r>
              <a:rPr lang="ru-RU" altLang="ru-RU" sz="2000" b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ФОНДА СОЦИАЛЬНОГО СТРАХОВАНИЯ </a:t>
            </a:r>
          </a:p>
          <a:p>
            <a:pPr algn="ctr" eaLnBrk="1" hangingPunct="1"/>
            <a:r>
              <a:rPr lang="ru-RU" altLang="ru-RU" sz="2000" b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РОССИЙСКОЙ ФЕДЕРАЦИИ  </a:t>
            </a:r>
          </a:p>
          <a:p>
            <a:pPr algn="ctr" eaLnBrk="1" hangingPunct="1"/>
            <a:endParaRPr lang="ru-RU" altLang="ru-RU" sz="2400" b="1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 eaLnBrk="1" hangingPunct="1"/>
            <a:r>
              <a:rPr lang="ru-RU" altLang="ru-RU" sz="28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«ПРЯМЫЕ ВЫПЛАТЫ»</a:t>
            </a:r>
          </a:p>
        </p:txBody>
      </p:sp>
      <p:pic>
        <p:nvPicPr>
          <p:cNvPr id="25603" name="Рисунок 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87675" y="765175"/>
            <a:ext cx="2984500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626" name="Группа 21"/>
          <p:cNvGrpSpPr>
            <a:grpSpLocks/>
          </p:cNvGrpSpPr>
          <p:nvPr/>
        </p:nvGrpSpPr>
        <p:grpSpPr bwMode="auto">
          <a:xfrm>
            <a:off x="0" y="88900"/>
            <a:ext cx="9144000" cy="828675"/>
            <a:chOff x="0" y="88900"/>
            <a:chExt cx="9144000" cy="828675"/>
          </a:xfrm>
        </p:grpSpPr>
        <p:sp>
          <p:nvSpPr>
            <p:cNvPr id="26631" name="Line 16"/>
            <p:cNvSpPr>
              <a:spLocks noChangeShapeType="1"/>
            </p:cNvSpPr>
            <p:nvPr/>
          </p:nvSpPr>
          <p:spPr bwMode="auto">
            <a:xfrm>
              <a:off x="0" y="62230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32" name="Line 16"/>
            <p:cNvSpPr>
              <a:spLocks noChangeShapeType="1"/>
            </p:cNvSpPr>
            <p:nvPr/>
          </p:nvSpPr>
          <p:spPr bwMode="auto">
            <a:xfrm>
              <a:off x="0" y="69215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pic>
          <p:nvPicPr>
            <p:cNvPr id="26633" name="Picture 2" descr="Logo1_color_CMYK"/>
            <p:cNvPicPr>
              <a:picLocks noChangeAspect="1" noChangeArrowheads="1"/>
            </p:cNvPicPr>
            <p:nvPr/>
          </p:nvPicPr>
          <p:blipFill>
            <a:blip r:embed="rId3">
              <a:clrChange>
                <a:clrFrom>
                  <a:srgbClr val="FEFDFB"/>
                </a:clrFrom>
                <a:clrTo>
                  <a:srgbClr val="FEFDFB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138" y="131763"/>
              <a:ext cx="879475" cy="7858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634" name="Rectangle 2"/>
            <p:cNvSpPr>
              <a:spLocks noChangeArrowheads="1"/>
            </p:cNvSpPr>
            <p:nvPr/>
          </p:nvSpPr>
          <p:spPr bwMode="auto">
            <a:xfrm>
              <a:off x="1301750" y="88900"/>
              <a:ext cx="6669088" cy="44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 anchor="ctr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1pPr>
              <a:lvl2pPr marL="742950" indent="-285750"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2pPr>
              <a:lvl3pPr marL="1143000" indent="-228600"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3pPr>
              <a:lvl4pPr marL="1600200" indent="-228600"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4pPr>
              <a:lvl5pPr marL="2057400" indent="-228600"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ru-RU" altLang="ru-RU" sz="1100" b="1">
                  <a:solidFill>
                    <a:srgbClr val="00549A"/>
                  </a:solidFill>
                  <a:latin typeface="Arial" panose="020B0604020202020204" pitchFamily="34" charset="0"/>
                </a:rPr>
                <a:t> </a:t>
              </a:r>
              <a:endParaRPr lang="ru-RU" altLang="ru-RU" sz="1400" b="1">
                <a:solidFill>
                  <a:srgbClr val="00549A"/>
                </a:solidFill>
                <a:latin typeface="Times New Roman" panose="02020603050405020304" pitchFamily="18" charset="0"/>
              </a:endParaRPr>
            </a:p>
          </p:txBody>
        </p:sp>
      </p:grpSp>
      <p:pic>
        <p:nvPicPr>
          <p:cNvPr id="26627" name="Рисунок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004888"/>
            <a:ext cx="3500438" cy="2176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28" name="Заголовок 3"/>
          <p:cNvSpPr>
            <a:spLocks noGrp="1"/>
          </p:cNvSpPr>
          <p:nvPr>
            <p:ph type="title" idx="4294967295"/>
          </p:nvPr>
        </p:nvSpPr>
        <p:spPr>
          <a:xfrm>
            <a:off x="1187450" y="125413"/>
            <a:ext cx="7200900" cy="400050"/>
          </a:xfrm>
        </p:spPr>
        <p:txBody>
          <a:bodyPr/>
          <a:lstStyle/>
          <a:p>
            <a:pPr algn="l"/>
            <a:r>
              <a:rPr lang="ru-RU" altLang="ru-RU" sz="16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ГЕОГРАФИЯ  И  НПА  ПРОЕКТА  «ПРЯМЫЕ ВЫПЛАТЫ» </a:t>
            </a:r>
          </a:p>
        </p:txBody>
      </p:sp>
      <p:sp>
        <p:nvSpPr>
          <p:cNvPr id="17" name="Овал 16">
            <a:extLst/>
          </p:cNvPr>
          <p:cNvSpPr/>
          <p:nvPr/>
        </p:nvSpPr>
        <p:spPr>
          <a:xfrm>
            <a:off x="3355975" y="935038"/>
            <a:ext cx="1863725" cy="1630362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>
              <a:defRPr/>
            </a:pPr>
            <a:r>
              <a:rPr kumimoji="0" lang="ru-RU" altLang="ru-RU" sz="40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59</a:t>
            </a:r>
          </a:p>
          <a:p>
            <a:pPr algn="ctr">
              <a:defRPr/>
            </a:pPr>
            <a:r>
              <a:rPr kumimoji="0" lang="ru-RU" altLang="ru-RU" sz="1400" b="1">
                <a:solidFill>
                  <a:srgbClr val="0B87D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субъектов РФ</a:t>
            </a:r>
          </a:p>
          <a:p>
            <a:pPr algn="ctr">
              <a:defRPr/>
            </a:pPr>
            <a:endParaRPr kumimoji="0" lang="ru-RU" altLang="ru-RU" sz="1800">
              <a:solidFill>
                <a:srgbClr val="FFFFFF"/>
              </a:solidFill>
              <a:cs typeface="Times New Roman" panose="02020603050405020304" pitchFamily="18" charset="0"/>
            </a:endParaRPr>
          </a:p>
        </p:txBody>
      </p:sp>
      <p:sp>
        <p:nvSpPr>
          <p:cNvPr id="21" name="Скругленный прямоугольник 20"/>
          <p:cNvSpPr>
            <a:spLocks noChangeArrowheads="1"/>
          </p:cNvSpPr>
          <p:nvPr/>
        </p:nvSpPr>
        <p:spPr bwMode="auto">
          <a:xfrm>
            <a:off x="1751013" y="2986088"/>
            <a:ext cx="7148512" cy="3344862"/>
          </a:xfrm>
          <a:prstGeom prst="roundRect">
            <a:avLst>
              <a:gd name="adj" fmla="val 16667"/>
            </a:avLst>
          </a:prstGeom>
          <a:solidFill>
            <a:srgbClr val="F2F2F2"/>
          </a:solidFill>
          <a:ln>
            <a:noFill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>
            <a:lvl1pPr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kumimoji="0" lang="ru-RU" altLang="ru-RU" sz="180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Постановление Правительства РФ от 21 апреля 2011 г. № 294 </a:t>
            </a:r>
          </a:p>
          <a:p>
            <a:pPr algn="ctr" eaLnBrk="1" hangingPunct="1">
              <a:defRPr/>
            </a:pPr>
            <a:r>
              <a:rPr kumimoji="0" lang="ru-RU" altLang="ru-RU" sz="140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«Об особенностях финансового обеспечения, назначения и выплаты в 2012-2020 годах территориальными органами Фонда социального страхования Российской Федерации застрахованным лицам страхового обеспечения по обязательному социальному страхованию на случай временной нетрудоспособности и в связи с материнством и по обязательному социальному страхованию от несчастных случаев на производстве и профессиональных заболеваний, осуществления иных выплат и возмещения расходов страхователя на предупредительные меры по сокращению производственного травматизма и профессиональных заболеваний работников, а также об особенностях уплаты страховых взносов по обязательному социальному страхованию на случай временной нетрудоспособности и в связи с материнством и по обязательному социальному страхованию от несчастных случаев на производстве и профессиональных заболеваний» </a:t>
            </a:r>
            <a:endParaRPr kumimoji="0" lang="ru-RU" altLang="ru-RU" sz="1400" b="1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682" name="Рисунок 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304" b="21651"/>
          <a:stretch>
            <a:fillRect/>
          </a:stretch>
        </p:blipFill>
        <p:spPr bwMode="auto">
          <a:xfrm>
            <a:off x="5608583" y="126977"/>
            <a:ext cx="3376603" cy="23698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8674" name="Группа 21"/>
          <p:cNvGrpSpPr>
            <a:grpSpLocks/>
          </p:cNvGrpSpPr>
          <p:nvPr/>
        </p:nvGrpSpPr>
        <p:grpSpPr bwMode="auto">
          <a:xfrm>
            <a:off x="0" y="88900"/>
            <a:ext cx="9144000" cy="828675"/>
            <a:chOff x="0" y="88900"/>
            <a:chExt cx="9144000" cy="828675"/>
          </a:xfrm>
        </p:grpSpPr>
        <p:sp>
          <p:nvSpPr>
            <p:cNvPr id="28685" name="Line 16"/>
            <p:cNvSpPr>
              <a:spLocks noChangeShapeType="1"/>
            </p:cNvSpPr>
            <p:nvPr/>
          </p:nvSpPr>
          <p:spPr bwMode="auto">
            <a:xfrm>
              <a:off x="0" y="62230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686" name="Line 16"/>
            <p:cNvSpPr>
              <a:spLocks noChangeShapeType="1"/>
            </p:cNvSpPr>
            <p:nvPr/>
          </p:nvSpPr>
          <p:spPr bwMode="auto">
            <a:xfrm>
              <a:off x="0" y="69215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pic>
          <p:nvPicPr>
            <p:cNvPr id="28687" name="Picture 2" descr="Logo1_color_CMYK"/>
            <p:cNvPicPr>
              <a:picLocks noChangeAspect="1" noChangeArrowheads="1"/>
            </p:cNvPicPr>
            <p:nvPr/>
          </p:nvPicPr>
          <p:blipFill>
            <a:blip r:embed="rId4">
              <a:clrChange>
                <a:clrFrom>
                  <a:srgbClr val="FEFDFB"/>
                </a:clrFrom>
                <a:clrTo>
                  <a:srgbClr val="FEFDFB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138" y="131763"/>
              <a:ext cx="879475" cy="7858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688" name="Rectangle 2"/>
            <p:cNvSpPr>
              <a:spLocks noChangeArrowheads="1"/>
            </p:cNvSpPr>
            <p:nvPr/>
          </p:nvSpPr>
          <p:spPr bwMode="auto">
            <a:xfrm>
              <a:off x="1301750" y="88900"/>
              <a:ext cx="6669088" cy="44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 anchor="ctr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1pPr>
              <a:lvl2pPr marL="742950" indent="-285750"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2pPr>
              <a:lvl3pPr marL="1143000" indent="-228600"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3pPr>
              <a:lvl4pPr marL="1600200" indent="-228600"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4pPr>
              <a:lvl5pPr marL="2057400" indent="-228600"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ru-RU" altLang="ru-RU" sz="1100" b="1">
                  <a:solidFill>
                    <a:srgbClr val="00549A"/>
                  </a:solidFill>
                  <a:latin typeface="Arial" panose="020B0604020202020204" pitchFamily="34" charset="0"/>
                </a:rPr>
                <a:t> </a:t>
              </a:r>
              <a:endParaRPr lang="ru-RU" altLang="ru-RU" sz="1400" b="1">
                <a:solidFill>
                  <a:srgbClr val="00549A"/>
                </a:solidFill>
                <a:latin typeface="Times New Roman" panose="02020603050405020304" pitchFamily="18" charset="0"/>
              </a:endParaRPr>
            </a:p>
          </p:txBody>
        </p:sp>
      </p:grpSp>
      <p:sp>
        <p:nvSpPr>
          <p:cNvPr id="28675" name="Заголовок 3"/>
          <p:cNvSpPr>
            <a:spLocks noGrp="1"/>
          </p:cNvSpPr>
          <p:nvPr>
            <p:ph type="title"/>
          </p:nvPr>
        </p:nvSpPr>
        <p:spPr>
          <a:xfrm>
            <a:off x="1086978" y="93664"/>
            <a:ext cx="7943850" cy="812800"/>
          </a:xfrm>
        </p:spPr>
        <p:txBody>
          <a:bodyPr/>
          <a:lstStyle/>
          <a:p>
            <a:pPr algn="l" eaLnBrk="1" hangingPunct="1"/>
            <a:r>
              <a:rPr lang="ru-RU" alt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ПОСТАНОВЛЕНИЕ  ПРАВИТЕЛЬСТВА  РФ от 13 ноября 2019 года   № 1444</a:t>
            </a:r>
            <a:r>
              <a:rPr lang="ru-RU" alt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/>
            </a:r>
            <a:br>
              <a:rPr lang="ru-RU" alt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endParaRPr lang="ru-RU" altLang="ru-RU" sz="16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1" name="Скругленный прямоугольник 20"/>
          <p:cNvSpPr>
            <a:spLocks noChangeArrowheads="1"/>
          </p:cNvSpPr>
          <p:nvPr/>
        </p:nvSpPr>
        <p:spPr bwMode="auto">
          <a:xfrm>
            <a:off x="466725" y="2154238"/>
            <a:ext cx="3600450" cy="4060825"/>
          </a:xfrm>
          <a:prstGeom prst="roundRect">
            <a:avLst>
              <a:gd name="adj" fmla="val 16667"/>
            </a:avLst>
          </a:prstGeom>
          <a:solidFill>
            <a:srgbClr val="F2F2F2"/>
          </a:solidFill>
          <a:ln>
            <a:noFill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>
            <a:lvl1pPr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defRPr/>
            </a:pPr>
            <a:endParaRPr kumimoji="0" lang="ru-RU" altLang="ru-RU" sz="180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 eaLnBrk="1" hangingPunct="1">
              <a:defRPr/>
            </a:pPr>
            <a:r>
              <a:rPr kumimoji="0" lang="ru-RU" altLang="ru-RU" sz="1800" b="1" u="sng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 1 ЯНВАРЯ 2020г.</a:t>
            </a:r>
          </a:p>
          <a:p>
            <a:pPr algn="ctr" eaLnBrk="1" hangingPunct="1">
              <a:defRPr/>
            </a:pPr>
            <a:endParaRPr kumimoji="0" lang="ru-RU" altLang="ru-RU" sz="180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 eaLnBrk="1" hangingPunct="1">
              <a:defRPr/>
            </a:pPr>
            <a:r>
              <a:rPr kumimoji="0" lang="ru-RU" altLang="ru-RU" sz="160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Постановление Правительства РФ </a:t>
            </a:r>
          </a:p>
          <a:p>
            <a:pPr algn="ctr" eaLnBrk="1" hangingPunct="1">
              <a:defRPr/>
            </a:pPr>
            <a:r>
              <a:rPr kumimoji="0" lang="ru-RU" altLang="ru-RU" sz="160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 21 апреля 2011 г. № 294</a:t>
            </a:r>
          </a:p>
          <a:p>
            <a:pPr algn="ctr" eaLnBrk="1" hangingPunct="1">
              <a:defRPr/>
            </a:pPr>
            <a:endParaRPr kumimoji="0" lang="ru-RU" altLang="ru-RU" sz="180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>
              <a:buFont typeface="Wingdings" panose="05000000000000000000" pitchFamily="2" charset="2"/>
              <a:buChar char="Ø"/>
              <a:defRPr/>
            </a:pPr>
            <a:r>
              <a:rPr kumimoji="0" lang="ru-RU" altLang="ru-RU" sz="1400">
                <a:solidFill>
                  <a:srgbClr val="002060"/>
                </a:solidFill>
                <a:cs typeface="Times New Roman" panose="02020603050405020304" pitchFamily="18" charset="0"/>
              </a:rPr>
              <a:t>Республика Коми</a:t>
            </a:r>
          </a:p>
          <a:p>
            <a:pPr eaLnBrk="1" hangingPunct="1">
              <a:buFont typeface="Wingdings" panose="05000000000000000000" pitchFamily="2" charset="2"/>
              <a:buChar char="Ø"/>
              <a:defRPr/>
            </a:pPr>
            <a:r>
              <a:rPr kumimoji="0" lang="ru-RU" altLang="ru-RU" sz="1400">
                <a:solidFill>
                  <a:srgbClr val="002060"/>
                </a:solidFill>
                <a:cs typeface="Times New Roman" panose="02020603050405020304" pitchFamily="18" charset="0"/>
              </a:rPr>
              <a:t> Республика Саха (Якутия)</a:t>
            </a:r>
          </a:p>
          <a:p>
            <a:pPr eaLnBrk="1" hangingPunct="1">
              <a:buFont typeface="Wingdings" panose="05000000000000000000" pitchFamily="2" charset="2"/>
              <a:buChar char="Ø"/>
              <a:defRPr/>
            </a:pPr>
            <a:r>
              <a:rPr kumimoji="0" lang="ru-RU" altLang="ru-RU" sz="1400">
                <a:solidFill>
                  <a:srgbClr val="002060"/>
                </a:solidFill>
                <a:cs typeface="Times New Roman" panose="02020603050405020304" pitchFamily="18" charset="0"/>
              </a:rPr>
              <a:t> Удмуртская Республика</a:t>
            </a:r>
          </a:p>
          <a:p>
            <a:pPr eaLnBrk="1" hangingPunct="1">
              <a:buFont typeface="Wingdings" panose="05000000000000000000" pitchFamily="2" charset="2"/>
              <a:buChar char="Ø"/>
              <a:defRPr/>
            </a:pPr>
            <a:r>
              <a:rPr kumimoji="0" lang="ru-RU" altLang="ru-RU" sz="1400">
                <a:solidFill>
                  <a:srgbClr val="002060"/>
                </a:solidFill>
                <a:cs typeface="Times New Roman" panose="02020603050405020304" pitchFamily="18" charset="0"/>
              </a:rPr>
              <a:t> Кировская область </a:t>
            </a:r>
          </a:p>
          <a:p>
            <a:pPr eaLnBrk="1" hangingPunct="1">
              <a:buFont typeface="Wingdings" panose="05000000000000000000" pitchFamily="2" charset="2"/>
              <a:buChar char="Ø"/>
              <a:defRPr/>
            </a:pPr>
            <a:r>
              <a:rPr kumimoji="0" lang="ru-RU" altLang="ru-RU" sz="1400">
                <a:solidFill>
                  <a:srgbClr val="002060"/>
                </a:solidFill>
                <a:cs typeface="Times New Roman" panose="02020603050405020304" pitchFamily="18" charset="0"/>
              </a:rPr>
              <a:t> Кемеровская область </a:t>
            </a:r>
          </a:p>
          <a:p>
            <a:pPr eaLnBrk="1" hangingPunct="1">
              <a:buFont typeface="Wingdings" panose="05000000000000000000" pitchFamily="2" charset="2"/>
              <a:buChar char="Ø"/>
              <a:defRPr/>
            </a:pPr>
            <a:r>
              <a:rPr kumimoji="0" lang="ru-RU" altLang="ru-RU" sz="1400">
                <a:solidFill>
                  <a:srgbClr val="002060"/>
                </a:solidFill>
                <a:cs typeface="Times New Roman" panose="02020603050405020304" pitchFamily="18" charset="0"/>
              </a:rPr>
              <a:t>Оренбургская область </a:t>
            </a:r>
          </a:p>
          <a:p>
            <a:pPr eaLnBrk="1" hangingPunct="1">
              <a:buFont typeface="Wingdings" panose="05000000000000000000" pitchFamily="2" charset="2"/>
              <a:buChar char="Ø"/>
              <a:defRPr/>
            </a:pPr>
            <a:r>
              <a:rPr kumimoji="0" lang="ru-RU" altLang="ru-RU" sz="1400">
                <a:solidFill>
                  <a:srgbClr val="002060"/>
                </a:solidFill>
                <a:cs typeface="Times New Roman" panose="02020603050405020304" pitchFamily="18" charset="0"/>
              </a:rPr>
              <a:t> Саратовская область </a:t>
            </a:r>
          </a:p>
          <a:p>
            <a:pPr eaLnBrk="1" hangingPunct="1">
              <a:buFont typeface="Wingdings" panose="05000000000000000000" pitchFamily="2" charset="2"/>
              <a:buChar char="Ø"/>
              <a:defRPr/>
            </a:pPr>
            <a:r>
              <a:rPr kumimoji="0" lang="ru-RU" altLang="ru-RU" sz="1400">
                <a:solidFill>
                  <a:srgbClr val="002060"/>
                </a:solidFill>
                <a:cs typeface="Times New Roman" panose="02020603050405020304" pitchFamily="18" charset="0"/>
              </a:rPr>
              <a:t>Тверская область </a:t>
            </a:r>
          </a:p>
          <a:p>
            <a:pPr eaLnBrk="1" hangingPunct="1">
              <a:buFont typeface="Wingdings" panose="05000000000000000000" pitchFamily="2" charset="2"/>
              <a:buChar char="Ø"/>
              <a:defRPr/>
            </a:pPr>
            <a:r>
              <a:rPr kumimoji="0" lang="ru-RU" altLang="ru-RU" sz="1400">
                <a:solidFill>
                  <a:srgbClr val="002060"/>
                </a:solidFill>
                <a:cs typeface="Times New Roman" panose="02020603050405020304" pitchFamily="18" charset="0"/>
              </a:rPr>
              <a:t> Ямало-Ненецкий автономный округ </a:t>
            </a:r>
          </a:p>
          <a:p>
            <a:pPr eaLnBrk="1" hangingPunct="1">
              <a:buFont typeface="Wingdings" panose="05000000000000000000" pitchFamily="2" charset="2"/>
              <a:buChar char="Ø"/>
              <a:defRPr/>
            </a:pPr>
            <a:r>
              <a:rPr kumimoji="0" lang="ru-RU" altLang="ru-RU" sz="14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Иркутская область </a:t>
            </a:r>
          </a:p>
          <a:p>
            <a:pPr algn="ctr" eaLnBrk="1" hangingPunct="1">
              <a:defRPr/>
            </a:pPr>
            <a:endParaRPr kumimoji="0" lang="ru-RU" altLang="ru-RU" sz="180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 eaLnBrk="1" hangingPunct="1">
              <a:defRPr/>
            </a:pPr>
            <a:r>
              <a:rPr kumimoji="0" lang="ru-RU" altLang="ru-RU" sz="180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pic>
        <p:nvPicPr>
          <p:cNvPr id="28677" name="Рисунок 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9863" y="942975"/>
            <a:ext cx="1882775" cy="1169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" name="Овал 16">
            <a:extLst/>
          </p:cNvPr>
          <p:cNvSpPr/>
          <p:nvPr/>
        </p:nvSpPr>
        <p:spPr>
          <a:xfrm>
            <a:off x="1985963" y="785813"/>
            <a:ext cx="1577975" cy="1368425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>
              <a:defRPr/>
            </a:pPr>
            <a:r>
              <a:rPr kumimoji="0" lang="ru-RU" altLang="ru-RU" sz="40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+ 10</a:t>
            </a:r>
          </a:p>
          <a:p>
            <a:pPr algn="ctr">
              <a:defRPr/>
            </a:pPr>
            <a:r>
              <a:rPr kumimoji="0" lang="ru-RU" altLang="ru-RU" sz="1400" b="1">
                <a:solidFill>
                  <a:srgbClr val="0B87D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субъектов</a:t>
            </a:r>
          </a:p>
          <a:p>
            <a:pPr algn="ctr">
              <a:defRPr/>
            </a:pPr>
            <a:endParaRPr kumimoji="0" lang="ru-RU" altLang="ru-RU" sz="1800">
              <a:solidFill>
                <a:srgbClr val="FFFFFF"/>
              </a:solidFill>
              <a:cs typeface="Times New Roman" panose="02020603050405020304" pitchFamily="18" charset="0"/>
            </a:endParaRPr>
          </a:p>
        </p:txBody>
      </p:sp>
      <p:sp>
        <p:nvSpPr>
          <p:cNvPr id="28679" name="TextBox 7"/>
          <p:cNvSpPr>
            <a:spLocks noGrp="1"/>
          </p:cNvSpPr>
          <p:nvPr>
            <p:ph sz="half" idx="2"/>
          </p:nvPr>
        </p:nvSpPr>
        <p:spPr>
          <a:xfrm>
            <a:off x="4267136" y="2382812"/>
            <a:ext cx="4546848" cy="1015663"/>
          </a:xfrm>
        </p:spPr>
        <p:txBody>
          <a:bodyPr wrap="square">
            <a:spAutoFit/>
          </a:bodyPr>
          <a:lstStyle/>
          <a:p>
            <a:pPr>
              <a:spcBef>
                <a:spcPct val="0"/>
              </a:spcBef>
              <a:buFontTx/>
              <a:buNone/>
            </a:pPr>
            <a:r>
              <a:rPr kumimoji="0" lang="ru-RU" altLang="ru-RU" sz="3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789 625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kumimoji="0" lang="ru-RU" altLang="ru-RU" sz="3000" b="1" dirty="0">
                <a:solidFill>
                  <a:srgbClr val="2E75B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застрахованных</a:t>
            </a:r>
          </a:p>
        </p:txBody>
      </p:sp>
      <p:sp>
        <p:nvSpPr>
          <p:cNvPr id="28680" name="TextBox 5"/>
          <p:cNvSpPr txBox="1">
            <a:spLocks noChangeArrowheads="1"/>
          </p:cNvSpPr>
          <p:nvPr/>
        </p:nvSpPr>
        <p:spPr bwMode="auto">
          <a:xfrm>
            <a:off x="4357625" y="5246080"/>
            <a:ext cx="3627438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r>
              <a:rPr lang="ru-RU" altLang="ru-RU" sz="3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64 798</a:t>
            </a:r>
          </a:p>
          <a:p>
            <a:r>
              <a:rPr lang="ru-RU" altLang="ru-RU" sz="3000" b="1" dirty="0">
                <a:solidFill>
                  <a:srgbClr val="2E75B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страхователей</a:t>
            </a:r>
            <a:endParaRPr lang="ru-RU" altLang="ru-RU" sz="300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8681" name="Рисунок 5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4926"/>
          <a:stretch>
            <a:fillRect/>
          </a:stretch>
        </p:blipFill>
        <p:spPr bwMode="auto">
          <a:xfrm>
            <a:off x="6157753" y="3331440"/>
            <a:ext cx="2986247" cy="23295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Плюс 8">
            <a:extLst/>
          </p:cNvPr>
          <p:cNvSpPr/>
          <p:nvPr/>
        </p:nvSpPr>
        <p:spPr>
          <a:xfrm>
            <a:off x="190500" y="5661025"/>
            <a:ext cx="720725" cy="768350"/>
          </a:xfrm>
          <a:prstGeom prst="mathPlus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Прямоугольник 26">
            <a:extLst/>
          </p:cNvPr>
          <p:cNvSpPr/>
          <p:nvPr/>
        </p:nvSpPr>
        <p:spPr>
          <a:xfrm>
            <a:off x="5409599" y="3345712"/>
            <a:ext cx="3487387" cy="617950"/>
          </a:xfrm>
          <a:prstGeom prst="rect">
            <a:avLst/>
          </a:prstGeom>
          <a:noFill/>
          <a:ln>
            <a:noFill/>
          </a:ln>
          <a:effectLst>
            <a:glow rad="635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ru-RU" sz="1200" b="1" dirty="0">
              <a:solidFill>
                <a:srgbClr val="002060"/>
              </a:solidFill>
              <a:latin typeface="Arial Narrow" panose="020B0606020202030204" pitchFamily="34" charset="0"/>
              <a:cs typeface="Times New Roman" pitchFamily="18" charset="0"/>
            </a:endParaRPr>
          </a:p>
        </p:txBody>
      </p:sp>
      <p:sp>
        <p:nvSpPr>
          <p:cNvPr id="30" name="Прямоугольник 29">
            <a:extLst/>
          </p:cNvPr>
          <p:cNvSpPr/>
          <p:nvPr/>
        </p:nvSpPr>
        <p:spPr>
          <a:xfrm>
            <a:off x="5400501" y="5239049"/>
            <a:ext cx="3487387" cy="421878"/>
          </a:xfrm>
          <a:prstGeom prst="rect">
            <a:avLst/>
          </a:prstGeom>
          <a:noFill/>
          <a:ln>
            <a:noFill/>
          </a:ln>
          <a:effectLst>
            <a:glow rad="635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ru-RU" sz="1200" b="1" dirty="0">
              <a:solidFill>
                <a:srgbClr val="002060"/>
              </a:solidFill>
              <a:latin typeface="Arial Narrow" panose="020B0606020202030204" pitchFamily="34" charset="0"/>
              <a:cs typeface="Times New Roman" pitchFamily="18" charset="0"/>
            </a:endParaRPr>
          </a:p>
        </p:txBody>
      </p:sp>
      <p:grpSp>
        <p:nvGrpSpPr>
          <p:cNvPr id="29704" name="Группа 16"/>
          <p:cNvGrpSpPr>
            <a:grpSpLocks/>
          </p:cNvGrpSpPr>
          <p:nvPr/>
        </p:nvGrpSpPr>
        <p:grpSpPr bwMode="auto">
          <a:xfrm>
            <a:off x="0" y="131763"/>
            <a:ext cx="9144000" cy="785812"/>
            <a:chOff x="0" y="131763"/>
            <a:chExt cx="9144000" cy="785812"/>
          </a:xfrm>
        </p:grpSpPr>
        <p:sp>
          <p:nvSpPr>
            <p:cNvPr id="29745" name="Line 16"/>
            <p:cNvSpPr>
              <a:spLocks noChangeShapeType="1"/>
            </p:cNvSpPr>
            <p:nvPr/>
          </p:nvSpPr>
          <p:spPr bwMode="auto">
            <a:xfrm>
              <a:off x="0" y="62230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746" name="Line 16"/>
            <p:cNvSpPr>
              <a:spLocks noChangeShapeType="1"/>
            </p:cNvSpPr>
            <p:nvPr/>
          </p:nvSpPr>
          <p:spPr bwMode="auto">
            <a:xfrm>
              <a:off x="0" y="69215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pic>
          <p:nvPicPr>
            <p:cNvPr id="29747" name="Picture 2" descr="Logo1_color_CMYK"/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FEFDFB"/>
                </a:clrFrom>
                <a:clrTo>
                  <a:srgbClr val="FEFDFB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138" y="131763"/>
              <a:ext cx="879475" cy="7858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705" name="TextBox 1"/>
          <p:cNvSpPr txBox="1">
            <a:spLocks noChangeArrowheads="1"/>
          </p:cNvSpPr>
          <p:nvPr/>
        </p:nvSpPr>
        <p:spPr bwMode="auto">
          <a:xfrm>
            <a:off x="1658445" y="1019175"/>
            <a:ext cx="149752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ru-RU" sz="2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2019 год</a:t>
            </a:r>
          </a:p>
        </p:txBody>
      </p:sp>
      <p:sp>
        <p:nvSpPr>
          <p:cNvPr id="3" name="Скругленный прямоугольник 2">
            <a:extLst/>
          </p:cNvPr>
          <p:cNvSpPr/>
          <p:nvPr/>
        </p:nvSpPr>
        <p:spPr>
          <a:xfrm>
            <a:off x="452438" y="1855788"/>
            <a:ext cx="3743325" cy="439102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12" name="Скругленный прямоугольник 11">
            <a:extLst/>
          </p:cNvPr>
          <p:cNvSpPr/>
          <p:nvPr/>
        </p:nvSpPr>
        <p:spPr>
          <a:xfrm>
            <a:off x="4816475" y="1835150"/>
            <a:ext cx="3743325" cy="4411663"/>
          </a:xfrm>
          <a:prstGeom prst="roundRect">
            <a:avLst/>
          </a:prstGeom>
          <a:solidFill>
            <a:schemeClr val="accent1">
              <a:lumMod val="40000"/>
              <a:lumOff val="60000"/>
            </a:schemeClr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29708" name="TextBox 3"/>
          <p:cNvSpPr txBox="1">
            <a:spLocks noChangeArrowheads="1"/>
          </p:cNvSpPr>
          <p:nvPr/>
        </p:nvSpPr>
        <p:spPr bwMode="auto">
          <a:xfrm>
            <a:off x="1054100" y="1855788"/>
            <a:ext cx="24987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ru-RU" b="1" u="sng" dirty="0">
                <a:solidFill>
                  <a:srgbClr val="002060"/>
                </a:solidFill>
              </a:rPr>
              <a:t>ЗАЧЕТНЫЙ МЕХАНИЗМ</a:t>
            </a:r>
          </a:p>
        </p:txBody>
      </p:sp>
      <p:sp>
        <p:nvSpPr>
          <p:cNvPr id="29709" name="TextBox 13"/>
          <p:cNvSpPr txBox="1">
            <a:spLocks noChangeArrowheads="1"/>
          </p:cNvSpPr>
          <p:nvPr/>
        </p:nvSpPr>
        <p:spPr bwMode="auto">
          <a:xfrm>
            <a:off x="5616575" y="1825625"/>
            <a:ext cx="21653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ru-RU" b="1" u="sng">
                <a:solidFill>
                  <a:srgbClr val="FF0000"/>
                </a:solidFill>
              </a:rPr>
              <a:t>ПРЯМЫЕ ВЫПЛАТЫ</a:t>
            </a:r>
          </a:p>
        </p:txBody>
      </p:sp>
      <p:sp>
        <p:nvSpPr>
          <p:cNvPr id="5" name="Овал 4">
            <a:extLst/>
          </p:cNvPr>
          <p:cNvSpPr/>
          <p:nvPr/>
        </p:nvSpPr>
        <p:spPr>
          <a:xfrm>
            <a:off x="642938" y="2609850"/>
            <a:ext cx="1150937" cy="1089025"/>
          </a:xfrm>
          <a:prstGeom prst="ellipse">
            <a:avLst/>
          </a:prstGeom>
          <a:solidFill>
            <a:schemeClr val="bg1"/>
          </a:solidFill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16" name="Овал 15">
            <a:extLst/>
          </p:cNvPr>
          <p:cNvSpPr/>
          <p:nvPr/>
        </p:nvSpPr>
        <p:spPr>
          <a:xfrm>
            <a:off x="682625" y="4806950"/>
            <a:ext cx="1150938" cy="1089025"/>
          </a:xfrm>
          <a:prstGeom prst="ellipse">
            <a:avLst/>
          </a:prstGeom>
          <a:solidFill>
            <a:schemeClr val="bg1"/>
          </a:solidFill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17" name="Овал 16">
            <a:extLst/>
          </p:cNvPr>
          <p:cNvSpPr/>
          <p:nvPr/>
        </p:nvSpPr>
        <p:spPr>
          <a:xfrm>
            <a:off x="2936875" y="3684588"/>
            <a:ext cx="1152525" cy="1089025"/>
          </a:xfrm>
          <a:prstGeom prst="ellipse">
            <a:avLst/>
          </a:prstGeom>
          <a:solidFill>
            <a:schemeClr val="bg1"/>
          </a:solidFill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18" name="Овал 17">
            <a:extLst/>
          </p:cNvPr>
          <p:cNvSpPr/>
          <p:nvPr/>
        </p:nvSpPr>
        <p:spPr>
          <a:xfrm>
            <a:off x="4889500" y="2500313"/>
            <a:ext cx="1152525" cy="1089025"/>
          </a:xfrm>
          <a:prstGeom prst="ellipse">
            <a:avLst/>
          </a:prstGeom>
          <a:solidFill>
            <a:schemeClr val="bg1"/>
          </a:solidFill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19" name="Овал 18">
            <a:extLst/>
          </p:cNvPr>
          <p:cNvSpPr/>
          <p:nvPr/>
        </p:nvSpPr>
        <p:spPr>
          <a:xfrm>
            <a:off x="7107238" y="2501900"/>
            <a:ext cx="1152525" cy="1089025"/>
          </a:xfrm>
          <a:prstGeom prst="ellipse">
            <a:avLst/>
          </a:prstGeom>
          <a:solidFill>
            <a:schemeClr val="bg1"/>
          </a:solidFill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20" name="Овал 19">
            <a:extLst/>
          </p:cNvPr>
          <p:cNvSpPr/>
          <p:nvPr/>
        </p:nvSpPr>
        <p:spPr>
          <a:xfrm>
            <a:off x="5972175" y="4437063"/>
            <a:ext cx="1150938" cy="1090612"/>
          </a:xfrm>
          <a:prstGeom prst="ellipse">
            <a:avLst/>
          </a:prstGeom>
          <a:solidFill>
            <a:schemeClr val="bg1"/>
          </a:solidFill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solidFill>
                <a:prstClr val="white"/>
              </a:solidFill>
            </a:endParaRPr>
          </a:p>
        </p:txBody>
      </p:sp>
      <p:pic>
        <p:nvPicPr>
          <p:cNvPr id="29716" name="Picture 9" descr="C:\Users\Burlakova_AV\Desktop\КАРТИНКИ\depositphotos_85457882-stock-illustration-engineer-icon-from-business-bicolor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111" r="21777"/>
          <a:stretch>
            <a:fillRect/>
          </a:stretch>
        </p:blipFill>
        <p:spPr bwMode="auto">
          <a:xfrm>
            <a:off x="7426325" y="2568575"/>
            <a:ext cx="514350" cy="931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717" name="Picture 2" descr="C:\Users\Burlakova_AV\Desktop\КАРТИНКИ\depositphotos_88824584-stock-illustration-client-manager-icon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52" r="13768"/>
          <a:stretch>
            <a:fillRect/>
          </a:stretch>
        </p:blipFill>
        <p:spPr bwMode="auto">
          <a:xfrm>
            <a:off x="5141913" y="2628900"/>
            <a:ext cx="644525" cy="868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718" name="Picture 2" descr="C:\Users\Burlakova_AV\Desktop\КАРТИНКИ\depositphotos_88824584-stock-illustration-client-manager-icon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52" r="13768"/>
          <a:stretch>
            <a:fillRect/>
          </a:stretch>
        </p:blipFill>
        <p:spPr bwMode="auto">
          <a:xfrm>
            <a:off x="885825" y="2722563"/>
            <a:ext cx="642938" cy="868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719" name="Picture 9" descr="C:\Users\Burlakova_AV\Desktop\КАРТИНКИ\depositphotos_85457882-stock-illustration-engineer-icon-from-business-bicolor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111" r="21777"/>
          <a:stretch>
            <a:fillRect/>
          </a:stretch>
        </p:blipFill>
        <p:spPr bwMode="auto">
          <a:xfrm>
            <a:off x="985838" y="4872038"/>
            <a:ext cx="512762" cy="931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720" name="Picture 2" descr="Logo1_color_CMYK"/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FEFDFB"/>
              </a:clrFrom>
              <a:clrTo>
                <a:srgbClr val="FEFDFB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65475" y="3919538"/>
            <a:ext cx="695325" cy="6207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721" name="Picture 2" descr="Logo1_color_CMYK"/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FEFDFB"/>
              </a:clrFrom>
              <a:clrTo>
                <a:srgbClr val="FEFDFB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00775" y="4708525"/>
            <a:ext cx="693738" cy="6207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7" name="Прямая со стрелкой 6">
            <a:extLst/>
          </p:cNvPr>
          <p:cNvCxnSpPr/>
          <p:nvPr/>
        </p:nvCxnSpPr>
        <p:spPr>
          <a:xfrm>
            <a:off x="1184275" y="3811588"/>
            <a:ext cx="0" cy="857250"/>
          </a:xfrm>
          <a:prstGeom prst="straightConnector1">
            <a:avLst/>
          </a:prstGeom>
          <a:ln w="28575">
            <a:solidFill>
              <a:schemeClr val="accent6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Прямая со стрелкой 9">
            <a:extLst/>
          </p:cNvPr>
          <p:cNvCxnSpPr/>
          <p:nvPr/>
        </p:nvCxnSpPr>
        <p:spPr>
          <a:xfrm flipV="1">
            <a:off x="1358900" y="3800475"/>
            <a:ext cx="0" cy="857250"/>
          </a:xfrm>
          <a:prstGeom prst="straightConnector1">
            <a:avLst/>
          </a:prstGeom>
          <a:ln w="28575">
            <a:solidFill>
              <a:schemeClr val="accent6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724" name="TextBox 12"/>
          <p:cNvSpPr txBox="1">
            <a:spLocks noChangeArrowheads="1"/>
          </p:cNvSpPr>
          <p:nvPr/>
        </p:nvSpPr>
        <p:spPr bwMode="auto">
          <a:xfrm rot="-5400000">
            <a:off x="561976" y="4105275"/>
            <a:ext cx="9398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ru-RU" sz="1200" b="1">
                <a:solidFill>
                  <a:srgbClr val="000000"/>
                </a:solidFill>
              </a:rPr>
              <a:t>документы</a:t>
            </a:r>
          </a:p>
        </p:txBody>
      </p:sp>
      <p:sp>
        <p:nvSpPr>
          <p:cNvPr id="29725" name="TextBox 36"/>
          <p:cNvSpPr txBox="1">
            <a:spLocks noChangeArrowheads="1"/>
          </p:cNvSpPr>
          <p:nvPr/>
        </p:nvSpPr>
        <p:spPr bwMode="auto">
          <a:xfrm rot="-5400000">
            <a:off x="1116806" y="4055269"/>
            <a:ext cx="74136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ru-RU" sz="1200" b="1">
                <a:solidFill>
                  <a:srgbClr val="000000"/>
                </a:solidFill>
              </a:rPr>
              <a:t>выплата</a:t>
            </a:r>
          </a:p>
        </p:txBody>
      </p:sp>
      <p:cxnSp>
        <p:nvCxnSpPr>
          <p:cNvPr id="45" name="Прямая со стрелкой 44">
            <a:extLst/>
          </p:cNvPr>
          <p:cNvCxnSpPr/>
          <p:nvPr/>
        </p:nvCxnSpPr>
        <p:spPr>
          <a:xfrm flipV="1">
            <a:off x="1847850" y="4443413"/>
            <a:ext cx="990600" cy="617537"/>
          </a:xfrm>
          <a:prstGeom prst="straightConnector1">
            <a:avLst/>
          </a:prstGeom>
          <a:ln w="28575">
            <a:solidFill>
              <a:schemeClr val="accent6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Прямая со стрелкой 46">
            <a:extLst/>
          </p:cNvPr>
          <p:cNvCxnSpPr/>
          <p:nvPr/>
        </p:nvCxnSpPr>
        <p:spPr>
          <a:xfrm flipH="1">
            <a:off x="1933575" y="4621213"/>
            <a:ext cx="955675" cy="617537"/>
          </a:xfrm>
          <a:prstGeom prst="straightConnector1">
            <a:avLst/>
          </a:prstGeom>
          <a:ln w="28575">
            <a:solidFill>
              <a:schemeClr val="accent6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728" name="TextBox 47"/>
          <p:cNvSpPr txBox="1">
            <a:spLocks noChangeArrowheads="1"/>
          </p:cNvSpPr>
          <p:nvPr/>
        </p:nvSpPr>
        <p:spPr bwMode="auto">
          <a:xfrm rot="-1885669">
            <a:off x="1560513" y="4152900"/>
            <a:ext cx="1308100" cy="60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sz="1100" b="1">
                <a:solidFill>
                  <a:srgbClr val="000000"/>
                </a:solidFill>
              </a:rPr>
              <a:t>документы, </a:t>
            </a:r>
          </a:p>
          <a:p>
            <a:pPr algn="ctr" eaLnBrk="1" hangingPunct="1"/>
            <a:r>
              <a:rPr lang="ru-RU" altLang="ru-RU" sz="1100" b="1">
                <a:solidFill>
                  <a:srgbClr val="000000"/>
                </a:solidFill>
              </a:rPr>
              <a:t>подтверждающие</a:t>
            </a:r>
          </a:p>
          <a:p>
            <a:pPr algn="ctr" eaLnBrk="1" hangingPunct="1"/>
            <a:r>
              <a:rPr lang="ru-RU" altLang="ru-RU" sz="1100" b="1">
                <a:solidFill>
                  <a:srgbClr val="000000"/>
                </a:solidFill>
              </a:rPr>
              <a:t> расходы</a:t>
            </a:r>
          </a:p>
        </p:txBody>
      </p:sp>
      <p:sp>
        <p:nvSpPr>
          <p:cNvPr id="29729" name="TextBox 48"/>
          <p:cNvSpPr txBox="1">
            <a:spLocks noChangeArrowheads="1"/>
          </p:cNvSpPr>
          <p:nvPr/>
        </p:nvSpPr>
        <p:spPr bwMode="auto">
          <a:xfrm rot="-2025584">
            <a:off x="1743075" y="4887913"/>
            <a:ext cx="1573213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ru-RU" sz="1100" b="1">
                <a:solidFill>
                  <a:srgbClr val="000000"/>
                </a:solidFill>
              </a:rPr>
              <a:t>возмещение расходов</a:t>
            </a:r>
          </a:p>
        </p:txBody>
      </p:sp>
      <p:cxnSp>
        <p:nvCxnSpPr>
          <p:cNvPr id="51" name="Прямая со стрелкой 50">
            <a:extLst/>
          </p:cNvPr>
          <p:cNvCxnSpPr/>
          <p:nvPr/>
        </p:nvCxnSpPr>
        <p:spPr>
          <a:xfrm>
            <a:off x="6108700" y="3063875"/>
            <a:ext cx="831850" cy="0"/>
          </a:xfrm>
          <a:prstGeom prst="straightConnector1">
            <a:avLst/>
          </a:prstGeom>
          <a:ln w="28575">
            <a:solidFill>
              <a:schemeClr val="accent6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731" name="TextBox 53"/>
          <p:cNvSpPr txBox="1">
            <a:spLocks noChangeArrowheads="1"/>
          </p:cNvSpPr>
          <p:nvPr/>
        </p:nvSpPr>
        <p:spPr bwMode="auto">
          <a:xfrm>
            <a:off x="6018213" y="2763838"/>
            <a:ext cx="9398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ru-RU" sz="1200" b="1">
                <a:solidFill>
                  <a:srgbClr val="000000"/>
                </a:solidFill>
              </a:rPr>
              <a:t>документы</a:t>
            </a:r>
          </a:p>
        </p:txBody>
      </p:sp>
      <p:cxnSp>
        <p:nvCxnSpPr>
          <p:cNvPr id="56" name="Прямая со стрелкой 55">
            <a:extLst/>
          </p:cNvPr>
          <p:cNvCxnSpPr/>
          <p:nvPr/>
        </p:nvCxnSpPr>
        <p:spPr>
          <a:xfrm flipH="1">
            <a:off x="6959600" y="3657600"/>
            <a:ext cx="465138" cy="747713"/>
          </a:xfrm>
          <a:prstGeom prst="straightConnector1">
            <a:avLst/>
          </a:prstGeom>
          <a:ln w="28575">
            <a:solidFill>
              <a:schemeClr val="accent6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733" name="TextBox 56"/>
          <p:cNvSpPr txBox="1">
            <a:spLocks noChangeArrowheads="1"/>
          </p:cNvSpPr>
          <p:nvPr/>
        </p:nvSpPr>
        <p:spPr bwMode="auto">
          <a:xfrm rot="-3522180">
            <a:off x="6556376" y="3594100"/>
            <a:ext cx="8826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ru-RU" sz="1200" b="1">
                <a:solidFill>
                  <a:srgbClr val="FF0000"/>
                </a:solidFill>
              </a:rPr>
              <a:t>реестры в </a:t>
            </a:r>
          </a:p>
          <a:p>
            <a:pPr eaLnBrk="1" hangingPunct="1"/>
            <a:r>
              <a:rPr lang="ru-RU" altLang="ru-RU" sz="1200" b="1">
                <a:solidFill>
                  <a:srgbClr val="FF0000"/>
                </a:solidFill>
              </a:rPr>
              <a:t>эл. виде </a:t>
            </a:r>
          </a:p>
        </p:txBody>
      </p:sp>
      <p:cxnSp>
        <p:nvCxnSpPr>
          <p:cNvPr id="60" name="Прямая со стрелкой 59">
            <a:extLst/>
          </p:cNvPr>
          <p:cNvCxnSpPr/>
          <p:nvPr/>
        </p:nvCxnSpPr>
        <p:spPr>
          <a:xfrm flipH="1" flipV="1">
            <a:off x="5545138" y="3689350"/>
            <a:ext cx="473075" cy="688975"/>
          </a:xfrm>
          <a:prstGeom prst="straightConnector1">
            <a:avLst/>
          </a:prstGeom>
          <a:ln w="28575">
            <a:solidFill>
              <a:schemeClr val="accent6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735" name="TextBox 60"/>
          <p:cNvSpPr txBox="1">
            <a:spLocks noChangeArrowheads="1"/>
          </p:cNvSpPr>
          <p:nvPr/>
        </p:nvSpPr>
        <p:spPr bwMode="auto">
          <a:xfrm rot="3342344">
            <a:off x="5569744" y="3856831"/>
            <a:ext cx="739775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ru-RU" sz="1200" b="1">
                <a:solidFill>
                  <a:srgbClr val="000000"/>
                </a:solidFill>
              </a:rPr>
              <a:t>выплата</a:t>
            </a:r>
          </a:p>
        </p:txBody>
      </p:sp>
      <p:sp>
        <p:nvSpPr>
          <p:cNvPr id="29736" name="TextBox 61"/>
          <p:cNvSpPr txBox="1">
            <a:spLocks noChangeArrowheads="1"/>
          </p:cNvSpPr>
          <p:nvPr/>
        </p:nvSpPr>
        <p:spPr bwMode="auto">
          <a:xfrm>
            <a:off x="774700" y="2336800"/>
            <a:ext cx="10160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ru-RU" sz="1400" b="1">
                <a:solidFill>
                  <a:srgbClr val="1F497D"/>
                </a:solidFill>
              </a:rPr>
              <a:t>РАБОТНИК</a:t>
            </a:r>
          </a:p>
        </p:txBody>
      </p:sp>
      <p:sp>
        <p:nvSpPr>
          <p:cNvPr id="29737" name="TextBox 62"/>
          <p:cNvSpPr txBox="1">
            <a:spLocks noChangeArrowheads="1"/>
          </p:cNvSpPr>
          <p:nvPr/>
        </p:nvSpPr>
        <p:spPr bwMode="auto">
          <a:xfrm>
            <a:off x="4937125" y="2220913"/>
            <a:ext cx="10175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ru-RU" sz="1400" b="1">
                <a:solidFill>
                  <a:srgbClr val="1F497D"/>
                </a:solidFill>
              </a:rPr>
              <a:t>РАБОТНИК</a:t>
            </a:r>
          </a:p>
        </p:txBody>
      </p:sp>
      <p:sp>
        <p:nvSpPr>
          <p:cNvPr id="29738" name="TextBox 63"/>
          <p:cNvSpPr txBox="1">
            <a:spLocks noChangeArrowheads="1"/>
          </p:cNvSpPr>
          <p:nvPr/>
        </p:nvSpPr>
        <p:spPr bwMode="auto">
          <a:xfrm>
            <a:off x="639763" y="5868988"/>
            <a:ext cx="1401762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ru-RU" sz="1400" b="1">
                <a:solidFill>
                  <a:srgbClr val="1F497D"/>
                </a:solidFill>
              </a:rPr>
              <a:t>РАБОТОДАТЕЛЬ</a:t>
            </a:r>
          </a:p>
        </p:txBody>
      </p:sp>
      <p:sp>
        <p:nvSpPr>
          <p:cNvPr id="29739" name="TextBox 64"/>
          <p:cNvSpPr txBox="1">
            <a:spLocks noChangeArrowheads="1"/>
          </p:cNvSpPr>
          <p:nvPr/>
        </p:nvSpPr>
        <p:spPr bwMode="auto">
          <a:xfrm>
            <a:off x="6972300" y="2190750"/>
            <a:ext cx="140176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ru-RU" sz="1400" b="1">
                <a:solidFill>
                  <a:srgbClr val="1F497D"/>
                </a:solidFill>
              </a:rPr>
              <a:t>РАБОТОДАТЕЛЬ</a:t>
            </a:r>
          </a:p>
        </p:txBody>
      </p:sp>
      <p:sp>
        <p:nvSpPr>
          <p:cNvPr id="29740" name="TextBox 65"/>
          <p:cNvSpPr txBox="1">
            <a:spLocks noChangeArrowheads="1"/>
          </p:cNvSpPr>
          <p:nvPr/>
        </p:nvSpPr>
        <p:spPr bwMode="auto">
          <a:xfrm>
            <a:off x="6327775" y="5507038"/>
            <a:ext cx="50006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ru-RU" sz="1400" b="1">
                <a:solidFill>
                  <a:srgbClr val="1F497D"/>
                </a:solidFill>
              </a:rPr>
              <a:t>ФСС</a:t>
            </a:r>
          </a:p>
        </p:txBody>
      </p:sp>
      <p:sp>
        <p:nvSpPr>
          <p:cNvPr id="29741" name="TextBox 66"/>
          <p:cNvSpPr txBox="1">
            <a:spLocks noChangeArrowheads="1"/>
          </p:cNvSpPr>
          <p:nvPr/>
        </p:nvSpPr>
        <p:spPr bwMode="auto">
          <a:xfrm>
            <a:off x="3251200" y="3390900"/>
            <a:ext cx="50006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ru-RU" sz="1400" b="1">
                <a:solidFill>
                  <a:srgbClr val="1F497D"/>
                </a:solidFill>
              </a:rPr>
              <a:t>ФСС</a:t>
            </a:r>
          </a:p>
        </p:txBody>
      </p:sp>
      <p:sp>
        <p:nvSpPr>
          <p:cNvPr id="29742" name="TextBox 7"/>
          <p:cNvSpPr txBox="1">
            <a:spLocks noChangeArrowheads="1"/>
          </p:cNvSpPr>
          <p:nvPr/>
        </p:nvSpPr>
        <p:spPr bwMode="auto">
          <a:xfrm>
            <a:off x="1108075" y="168275"/>
            <a:ext cx="62738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ru-RU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МЕХАНИЗМ ВЫПЛАТ  СТРАХОВОГО ОБЕСПЕЧЕНИЯ</a:t>
            </a:r>
          </a:p>
        </p:txBody>
      </p:sp>
      <p:sp>
        <p:nvSpPr>
          <p:cNvPr id="48" name="TextBox 1"/>
          <p:cNvSpPr txBox="1">
            <a:spLocks noChangeArrowheads="1"/>
          </p:cNvSpPr>
          <p:nvPr/>
        </p:nvSpPr>
        <p:spPr bwMode="auto">
          <a:xfrm>
            <a:off x="4827971" y="1068234"/>
            <a:ext cx="338426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ru-RU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01 января 2020 года</a:t>
            </a: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24" name="Группа 21"/>
          <p:cNvGrpSpPr>
            <a:grpSpLocks/>
          </p:cNvGrpSpPr>
          <p:nvPr/>
        </p:nvGrpSpPr>
        <p:grpSpPr bwMode="auto">
          <a:xfrm>
            <a:off x="0" y="128588"/>
            <a:ext cx="9144000" cy="785812"/>
            <a:chOff x="0" y="131763"/>
            <a:chExt cx="9144000" cy="785812"/>
          </a:xfrm>
        </p:grpSpPr>
        <p:sp>
          <p:nvSpPr>
            <p:cNvPr id="30758" name="Line 16"/>
            <p:cNvSpPr>
              <a:spLocks noChangeShapeType="1"/>
            </p:cNvSpPr>
            <p:nvPr/>
          </p:nvSpPr>
          <p:spPr bwMode="auto">
            <a:xfrm>
              <a:off x="0" y="62230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59" name="Line 16"/>
            <p:cNvSpPr>
              <a:spLocks noChangeShapeType="1"/>
            </p:cNvSpPr>
            <p:nvPr/>
          </p:nvSpPr>
          <p:spPr bwMode="auto">
            <a:xfrm>
              <a:off x="0" y="69215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pic>
          <p:nvPicPr>
            <p:cNvPr id="30760" name="Picture 2" descr="Logo1_color_CMYK"/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FEFDFB"/>
                </a:clrFrom>
                <a:clrTo>
                  <a:srgbClr val="FEFDFB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138" y="131763"/>
              <a:ext cx="879475" cy="7858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61" name="Rectangle 2"/>
            <p:cNvSpPr>
              <a:spLocks noChangeArrowheads="1"/>
            </p:cNvSpPr>
            <p:nvPr/>
          </p:nvSpPr>
          <p:spPr bwMode="auto">
            <a:xfrm>
              <a:off x="1234121" y="333375"/>
              <a:ext cx="6669088" cy="44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 anchor="ctr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1pPr>
              <a:lvl2pPr marL="742950" indent="-285750"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2pPr>
              <a:lvl3pPr marL="1143000" indent="-228600"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3pPr>
              <a:lvl4pPr marL="1600200" indent="-228600"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4pPr>
              <a:lvl5pPr marL="2057400" indent="-228600"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buFont typeface="Arial" panose="020B0604020202020204" pitchFamily="34" charset="0"/>
                <a:buNone/>
              </a:pPr>
              <a:r>
                <a:rPr lang="ru-RU" altLang="ru-RU" sz="1100" b="1">
                  <a:solidFill>
                    <a:srgbClr val="00549A"/>
                  </a:solidFill>
                  <a:latin typeface="Arial" panose="020B0604020202020204" pitchFamily="34" charset="0"/>
                </a:rPr>
                <a:t> </a:t>
              </a:r>
              <a:r>
                <a:rPr lang="ru-RU" altLang="ru-RU" sz="1600" b="1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ЛИЧНЫЕ  КАБИНЕТЫ     </a:t>
              </a:r>
              <a:r>
                <a:rPr lang="ru-RU" altLang="ru-RU" b="1" u="sng">
                  <a:solidFill>
                    <a:srgbClr val="00206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lk.fss.ru</a:t>
              </a:r>
              <a:r>
                <a:rPr lang="ru-RU" altLang="ru-RU" b="1">
                  <a:solidFill>
                    <a:srgbClr val="00206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</a:p>
            <a:p>
              <a:pPr eaLnBrk="1" hangingPunct="1"/>
              <a:r>
                <a:rPr lang="ru-RU" altLang="ru-RU" sz="1600" b="1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</a:p>
          </p:txBody>
        </p:sp>
      </p:grpSp>
      <p:pic>
        <p:nvPicPr>
          <p:cNvPr id="6" name="Рисунок 5">
            <a:extLst>
              <a:ext uri="{FF2B5EF4-FFF2-40B4-BE49-F238E27FC236}">
                <a16:creationId xmlns:a16="http://schemas.microsoft.com/office/drawing/2014/main" xmlns="" id="{DCB0B1BD-484B-2C48-A07F-914E29F518FB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576" y="1059197"/>
            <a:ext cx="7537140" cy="3477728"/>
          </a:xfrm>
          <a:prstGeom prst="rect">
            <a:avLst/>
          </a:prstGeom>
          <a:solidFill>
            <a:schemeClr val="bg1">
              <a:lumMod val="85000"/>
            </a:schemeClr>
          </a:solidFill>
          <a:ln w="57150">
            <a:solidFill>
              <a:schemeClr val="bg1">
                <a:lumMod val="50000"/>
              </a:schemeClr>
            </a:solidFill>
          </a:ln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032B8BC4-4132-0848-A243-334F3B3CD057}"/>
              </a:ext>
            </a:extLst>
          </p:cNvPr>
          <p:cNvSpPr txBox="1"/>
          <p:nvPr/>
        </p:nvSpPr>
        <p:spPr>
          <a:xfrm>
            <a:off x="683569" y="4725144"/>
            <a:ext cx="7704856" cy="206210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Личный кабинет страхователя размещен в интернете по адресу:</a:t>
            </a:r>
          </a:p>
          <a:p>
            <a:pPr algn="ctr"/>
            <a:r>
              <a:rPr 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r>
              <a:rPr lang="en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4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https://cabinets.fss.ru/insurer/</a:t>
            </a:r>
            <a:r>
              <a:rPr lang="en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ru-RU" sz="16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endParaRPr lang="ru-RU" sz="16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личный кабинет получателя услуг - по адресу: </a:t>
            </a:r>
          </a:p>
          <a:p>
            <a:pPr algn="ctr"/>
            <a:r>
              <a:rPr lang="en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5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https://lk.fss.ru/recipient/</a:t>
            </a:r>
            <a:r>
              <a:rPr lang="en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ru-RU" sz="16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endParaRPr lang="ru-RU" sz="16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для доступа в личные кабинеты  используются те же логин и пароль, </a:t>
            </a:r>
          </a:p>
          <a:p>
            <a:pPr algn="ctr"/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что и для Единого портала </a:t>
            </a:r>
            <a:r>
              <a:rPr lang="ru-RU" sz="16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госуслуг</a:t>
            </a:r>
            <a:endParaRPr lang="ru-RU" sz="16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8458485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Текст 2"/>
          <p:cNvSpPr>
            <a:spLocks noGrp="1"/>
          </p:cNvSpPr>
          <p:nvPr>
            <p:ph type="body" idx="1"/>
          </p:nvPr>
        </p:nvSpPr>
        <p:spPr>
          <a:xfrm>
            <a:off x="830263" y="730250"/>
            <a:ext cx="3351212" cy="576263"/>
          </a:xfrm>
        </p:spPr>
        <p:txBody>
          <a:bodyPr/>
          <a:lstStyle/>
          <a:p>
            <a:pPr algn="ctr">
              <a:lnSpc>
                <a:spcPct val="80000"/>
              </a:lnSpc>
            </a:pPr>
            <a:r>
              <a:rPr lang="ru-RU" altLang="ru-RU" sz="1200" u="sng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ПОЛУЧАТЕЛЯ СОЦИАЛЬНЫХ УСЛУГ </a:t>
            </a:r>
          </a:p>
        </p:txBody>
      </p:sp>
      <p:sp>
        <p:nvSpPr>
          <p:cNvPr id="30723" name="Текст 4"/>
          <p:cNvSpPr>
            <a:spLocks noGrp="1"/>
          </p:cNvSpPr>
          <p:nvPr>
            <p:ph type="body" sz="quarter" idx="3"/>
          </p:nvPr>
        </p:nvSpPr>
        <p:spPr>
          <a:xfrm>
            <a:off x="5292725" y="658813"/>
            <a:ext cx="2978150" cy="669925"/>
          </a:xfrm>
        </p:spPr>
        <p:txBody>
          <a:bodyPr/>
          <a:lstStyle/>
          <a:p>
            <a:pPr algn="ctr"/>
            <a:r>
              <a:rPr lang="ru-RU" altLang="ru-RU" sz="1200" u="sng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СТРАХОВАТЕЛЯ</a:t>
            </a:r>
          </a:p>
        </p:txBody>
      </p:sp>
      <p:grpSp>
        <p:nvGrpSpPr>
          <p:cNvPr id="30724" name="Группа 21"/>
          <p:cNvGrpSpPr>
            <a:grpSpLocks/>
          </p:cNvGrpSpPr>
          <p:nvPr/>
        </p:nvGrpSpPr>
        <p:grpSpPr bwMode="auto">
          <a:xfrm>
            <a:off x="0" y="128588"/>
            <a:ext cx="9144000" cy="785812"/>
            <a:chOff x="0" y="131763"/>
            <a:chExt cx="9144000" cy="785812"/>
          </a:xfrm>
        </p:grpSpPr>
        <p:sp>
          <p:nvSpPr>
            <p:cNvPr id="30758" name="Line 16"/>
            <p:cNvSpPr>
              <a:spLocks noChangeShapeType="1"/>
            </p:cNvSpPr>
            <p:nvPr/>
          </p:nvSpPr>
          <p:spPr bwMode="auto">
            <a:xfrm>
              <a:off x="0" y="62230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59" name="Line 16"/>
            <p:cNvSpPr>
              <a:spLocks noChangeShapeType="1"/>
            </p:cNvSpPr>
            <p:nvPr/>
          </p:nvSpPr>
          <p:spPr bwMode="auto">
            <a:xfrm>
              <a:off x="0" y="69215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pic>
          <p:nvPicPr>
            <p:cNvPr id="30760" name="Picture 2" descr="Logo1_color_CMYK"/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FEFDFB"/>
                </a:clrFrom>
                <a:clrTo>
                  <a:srgbClr val="FEFDFB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138" y="131763"/>
              <a:ext cx="879475" cy="7858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61" name="Rectangle 2"/>
            <p:cNvSpPr>
              <a:spLocks noChangeArrowheads="1"/>
            </p:cNvSpPr>
            <p:nvPr/>
          </p:nvSpPr>
          <p:spPr bwMode="auto">
            <a:xfrm>
              <a:off x="1234121" y="333375"/>
              <a:ext cx="6669088" cy="44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 anchor="ctr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1pPr>
              <a:lvl2pPr marL="742950" indent="-285750"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2pPr>
              <a:lvl3pPr marL="1143000" indent="-228600"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3pPr>
              <a:lvl4pPr marL="1600200" indent="-228600"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4pPr>
              <a:lvl5pPr marL="2057400" indent="-228600"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buFont typeface="Arial" panose="020B0604020202020204" pitchFamily="34" charset="0"/>
                <a:buNone/>
              </a:pPr>
              <a:r>
                <a:rPr lang="ru-RU" altLang="ru-RU" sz="1100" b="1">
                  <a:solidFill>
                    <a:srgbClr val="00549A"/>
                  </a:solidFill>
                  <a:latin typeface="Arial" panose="020B0604020202020204" pitchFamily="34" charset="0"/>
                </a:rPr>
                <a:t> </a:t>
              </a:r>
              <a:r>
                <a:rPr lang="ru-RU" altLang="ru-RU" sz="1600" b="1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ЛИЧНЫЕ  КАБИНЕТЫ     </a:t>
              </a:r>
              <a:r>
                <a:rPr lang="ru-RU" altLang="ru-RU" b="1" u="sng">
                  <a:solidFill>
                    <a:srgbClr val="00206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lk.fss.ru</a:t>
              </a:r>
              <a:r>
                <a:rPr lang="ru-RU" altLang="ru-RU" b="1">
                  <a:solidFill>
                    <a:srgbClr val="00206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</a:p>
            <a:p>
              <a:pPr eaLnBrk="1" hangingPunct="1"/>
              <a:r>
                <a:rPr lang="ru-RU" altLang="ru-RU" sz="1600" b="1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</a:p>
          </p:txBody>
        </p:sp>
      </p:grpSp>
      <p:sp>
        <p:nvSpPr>
          <p:cNvPr id="2" name="Овал 1">
            <a:extLst/>
          </p:cNvPr>
          <p:cNvSpPr/>
          <p:nvPr/>
        </p:nvSpPr>
        <p:spPr>
          <a:xfrm>
            <a:off x="171450" y="1587500"/>
            <a:ext cx="646113" cy="649288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14" name="Овал 13">
            <a:extLst/>
          </p:cNvPr>
          <p:cNvSpPr/>
          <p:nvPr/>
        </p:nvSpPr>
        <p:spPr>
          <a:xfrm>
            <a:off x="171450" y="2293938"/>
            <a:ext cx="646113" cy="6477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15" name="Овал 14">
            <a:extLst/>
          </p:cNvPr>
          <p:cNvSpPr/>
          <p:nvPr/>
        </p:nvSpPr>
        <p:spPr>
          <a:xfrm>
            <a:off x="171450" y="2998788"/>
            <a:ext cx="646113" cy="649287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16" name="Овал 15">
            <a:extLst/>
          </p:cNvPr>
          <p:cNvSpPr/>
          <p:nvPr/>
        </p:nvSpPr>
        <p:spPr>
          <a:xfrm>
            <a:off x="171450" y="3705225"/>
            <a:ext cx="646113" cy="6477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17" name="Овал 16">
            <a:extLst/>
          </p:cNvPr>
          <p:cNvSpPr/>
          <p:nvPr/>
        </p:nvSpPr>
        <p:spPr>
          <a:xfrm>
            <a:off x="168275" y="4492625"/>
            <a:ext cx="647700" cy="649288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18" name="Овал 17">
            <a:extLst/>
          </p:cNvPr>
          <p:cNvSpPr/>
          <p:nvPr/>
        </p:nvSpPr>
        <p:spPr>
          <a:xfrm>
            <a:off x="168275" y="5211763"/>
            <a:ext cx="647700" cy="6477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19" name="Овал 18">
            <a:extLst/>
          </p:cNvPr>
          <p:cNvSpPr/>
          <p:nvPr/>
        </p:nvSpPr>
        <p:spPr>
          <a:xfrm>
            <a:off x="168275" y="6013450"/>
            <a:ext cx="647700" cy="6477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0732" name="Прямоугольник 3"/>
          <p:cNvSpPr>
            <a:spLocks noChangeArrowheads="1"/>
          </p:cNvSpPr>
          <p:nvPr/>
        </p:nvSpPr>
        <p:spPr bwMode="auto">
          <a:xfrm>
            <a:off x="965200" y="1552575"/>
            <a:ext cx="23114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>
              <a:buFont typeface="Arial" panose="020B0604020202020204" pitchFamily="34" charset="0"/>
              <a:buNone/>
            </a:pPr>
            <a:r>
              <a:rPr lang="ru-RU" altLang="ru-RU" sz="1200" b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Информация по ЭЛН</a:t>
            </a:r>
          </a:p>
          <a:p>
            <a:pPr>
              <a:buFontTx/>
              <a:buChar char="-"/>
            </a:pPr>
            <a:r>
              <a:rPr lang="ru-RU" altLang="ru-RU" sz="120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поиск ЭЛН по критериям</a:t>
            </a:r>
          </a:p>
          <a:p>
            <a:pPr>
              <a:buFontTx/>
              <a:buChar char="-"/>
            </a:pPr>
            <a:r>
              <a:rPr lang="ru-RU" altLang="ru-RU" sz="120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просмотр и печать ЭЛН</a:t>
            </a:r>
          </a:p>
        </p:txBody>
      </p:sp>
      <p:sp>
        <p:nvSpPr>
          <p:cNvPr id="30733" name="Прямоугольник 4"/>
          <p:cNvSpPr>
            <a:spLocks noChangeArrowheads="1"/>
          </p:cNvSpPr>
          <p:nvPr/>
        </p:nvSpPr>
        <p:spPr bwMode="auto">
          <a:xfrm>
            <a:off x="946150" y="2293938"/>
            <a:ext cx="323056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>
              <a:buFont typeface="Arial" panose="020B0604020202020204" pitchFamily="34" charset="0"/>
              <a:buNone/>
            </a:pPr>
            <a:r>
              <a:rPr lang="ru-RU" altLang="ru-RU" sz="1200" b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Информация по пособиям и выплатам</a:t>
            </a:r>
          </a:p>
          <a:p>
            <a:pPr>
              <a:buFontTx/>
              <a:buChar char="-"/>
            </a:pPr>
            <a:r>
              <a:rPr lang="ru-RU" altLang="ru-RU" sz="120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просмотр начисленных пособий, в том числе по проекту «Прямые выплаты»</a:t>
            </a:r>
          </a:p>
        </p:txBody>
      </p:sp>
      <p:sp>
        <p:nvSpPr>
          <p:cNvPr id="30734" name="Прямоугольник 5"/>
          <p:cNvSpPr>
            <a:spLocks noChangeArrowheads="1"/>
          </p:cNvSpPr>
          <p:nvPr/>
        </p:nvSpPr>
        <p:spPr bwMode="auto">
          <a:xfrm>
            <a:off x="941388" y="3016250"/>
            <a:ext cx="31464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>
              <a:buFont typeface="Arial" panose="020B0604020202020204" pitchFamily="34" charset="0"/>
              <a:buNone/>
            </a:pPr>
            <a:r>
              <a:rPr lang="ru-RU" altLang="ru-RU" sz="1200" b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Информация по ПРП</a:t>
            </a:r>
          </a:p>
          <a:p>
            <a:pPr>
              <a:buFontTx/>
              <a:buChar char="-"/>
            </a:pPr>
            <a:r>
              <a:rPr lang="ru-RU" altLang="ru-RU" sz="120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просмотр сведений по программам реабилитации пострадавшего на проиводстве  </a:t>
            </a:r>
            <a:endParaRPr lang="ru-RU" altLang="ru-RU" sz="1200" b="1">
              <a:solidFill>
                <a:schemeClr val="tx2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735" name="Прямоугольник 12"/>
          <p:cNvSpPr>
            <a:spLocks noChangeArrowheads="1"/>
          </p:cNvSpPr>
          <p:nvPr/>
        </p:nvSpPr>
        <p:spPr bwMode="auto">
          <a:xfrm>
            <a:off x="919163" y="3662363"/>
            <a:ext cx="3151187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>
              <a:buFont typeface="Arial" panose="020B0604020202020204" pitchFamily="34" charset="0"/>
              <a:buNone/>
            </a:pPr>
            <a:r>
              <a:rPr lang="ru-RU" altLang="ru-RU" sz="1200" b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Сведения по ТСР и СКЛ</a:t>
            </a:r>
          </a:p>
          <a:p>
            <a:pPr>
              <a:buFontTx/>
              <a:buChar char="-"/>
            </a:pPr>
            <a:r>
              <a:rPr lang="ru-RU" altLang="ru-RU" sz="120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просмотр сведений по индивидуальным программам реабилитации и абилитации (ИПРА)</a:t>
            </a:r>
          </a:p>
        </p:txBody>
      </p:sp>
      <p:sp>
        <p:nvSpPr>
          <p:cNvPr id="30736" name="Прямоугольник 19"/>
          <p:cNvSpPr>
            <a:spLocks noChangeArrowheads="1"/>
          </p:cNvSpPr>
          <p:nvPr/>
        </p:nvSpPr>
        <p:spPr bwMode="auto">
          <a:xfrm>
            <a:off x="936625" y="4456113"/>
            <a:ext cx="3240088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>
              <a:buFont typeface="Arial" panose="020B0604020202020204" pitchFamily="34" charset="0"/>
              <a:buNone/>
            </a:pPr>
            <a:r>
              <a:rPr lang="ru-RU" altLang="ru-RU" sz="1200" b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Сведения по несчастным случаям и профзаболеваниям</a:t>
            </a:r>
          </a:p>
          <a:p>
            <a:pPr>
              <a:buFont typeface="Arial" panose="020B0604020202020204" pitchFamily="34" charset="0"/>
              <a:buNone/>
            </a:pPr>
            <a:r>
              <a:rPr lang="ru-RU" altLang="ru-RU" sz="1200" b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ru-RU" altLang="ru-RU" sz="120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возмещение по несчастным случаям и профзаболеваниям</a:t>
            </a:r>
            <a:endParaRPr lang="ru-RU" altLang="ru-RU" sz="1200">
              <a:solidFill>
                <a:schemeClr val="tx2"/>
              </a:solidFill>
              <a:cs typeface="Times New Roman" panose="02020603050405020304" pitchFamily="18" charset="0"/>
            </a:endParaRPr>
          </a:p>
        </p:txBody>
      </p:sp>
      <p:sp>
        <p:nvSpPr>
          <p:cNvPr id="30737" name="Прямоугольник 20"/>
          <p:cNvSpPr>
            <a:spLocks noChangeArrowheads="1"/>
          </p:cNvSpPr>
          <p:nvPr/>
        </p:nvSpPr>
        <p:spPr bwMode="auto">
          <a:xfrm>
            <a:off x="965200" y="5397500"/>
            <a:ext cx="170815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>
              <a:buFont typeface="Arial" panose="020B0604020202020204" pitchFamily="34" charset="0"/>
              <a:buNone/>
            </a:pPr>
            <a:r>
              <a:rPr lang="ru-RU" altLang="ru-RU" sz="1200" b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Калькулятор пособий</a:t>
            </a:r>
          </a:p>
        </p:txBody>
      </p:sp>
      <p:sp>
        <p:nvSpPr>
          <p:cNvPr id="30738" name="Прямоугольник 21"/>
          <p:cNvSpPr>
            <a:spLocks noChangeArrowheads="1"/>
          </p:cNvSpPr>
          <p:nvPr/>
        </p:nvSpPr>
        <p:spPr bwMode="auto">
          <a:xfrm>
            <a:off x="965200" y="6188075"/>
            <a:ext cx="20193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>
              <a:buFont typeface="Arial" panose="020B0604020202020204" pitchFamily="34" charset="0"/>
              <a:buNone/>
            </a:pPr>
            <a:r>
              <a:rPr lang="ru-RU" altLang="ru-RU" sz="1200" b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Создание запросов в Фонд</a:t>
            </a:r>
          </a:p>
        </p:txBody>
      </p:sp>
      <p:pic>
        <p:nvPicPr>
          <p:cNvPr id="30739" name="Рисунок 2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5113" y="1706563"/>
            <a:ext cx="455612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40" name="Picture 6" descr="C:\Users\Burlakova_AV\Desktop\283d317f0144d8e642cf0a336a818353-transport-vector-icons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5113" y="3825875"/>
            <a:ext cx="395287" cy="395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41" name="Рисунок 24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626" t="6880" r="9052" b="18449"/>
          <a:stretch>
            <a:fillRect/>
          </a:stretch>
        </p:blipFill>
        <p:spPr bwMode="auto">
          <a:xfrm>
            <a:off x="265113" y="4660900"/>
            <a:ext cx="455612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42" name="Рисунок 25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482" t="12201" r="29482" b="12201"/>
          <a:stretch>
            <a:fillRect/>
          </a:stretch>
        </p:blipFill>
        <p:spPr bwMode="auto">
          <a:xfrm>
            <a:off x="307975" y="5367338"/>
            <a:ext cx="307975" cy="379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43" name="Рисунок 2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653" t="19322" r="8366" b="12749"/>
          <a:stretch>
            <a:fillRect/>
          </a:stretch>
        </p:blipFill>
        <p:spPr bwMode="auto">
          <a:xfrm>
            <a:off x="239713" y="2433638"/>
            <a:ext cx="485775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44" name="Рисунок 2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9400" y="3098800"/>
            <a:ext cx="44132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45" name="Рисунок 2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9400" y="6124575"/>
            <a:ext cx="403225" cy="404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" name="Овал 30">
            <a:extLst/>
          </p:cNvPr>
          <p:cNvSpPr/>
          <p:nvPr/>
        </p:nvSpPr>
        <p:spPr>
          <a:xfrm>
            <a:off x="4176713" y="1584325"/>
            <a:ext cx="1008062" cy="1001713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7" name="Овал 36">
            <a:extLst/>
          </p:cNvPr>
          <p:cNvSpPr/>
          <p:nvPr/>
        </p:nvSpPr>
        <p:spPr>
          <a:xfrm>
            <a:off x="4144963" y="3203575"/>
            <a:ext cx="1008062" cy="1001713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" name="Овал 37">
            <a:extLst/>
          </p:cNvPr>
          <p:cNvSpPr/>
          <p:nvPr/>
        </p:nvSpPr>
        <p:spPr>
          <a:xfrm>
            <a:off x="4191000" y="4508500"/>
            <a:ext cx="1008063" cy="1001713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9" name="Овал 38">
            <a:extLst/>
          </p:cNvPr>
          <p:cNvSpPr/>
          <p:nvPr/>
        </p:nvSpPr>
        <p:spPr>
          <a:xfrm>
            <a:off x="4200525" y="5659438"/>
            <a:ext cx="1008063" cy="1001712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pic>
        <p:nvPicPr>
          <p:cNvPr id="30750" name="Рисунок 39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4988" y="1779588"/>
            <a:ext cx="639762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1" name="Прямоугольник 21503"/>
          <p:cNvSpPr>
            <a:spLocks noChangeArrowheads="1"/>
          </p:cNvSpPr>
          <p:nvPr/>
        </p:nvSpPr>
        <p:spPr bwMode="auto">
          <a:xfrm>
            <a:off x="5218113" y="1570038"/>
            <a:ext cx="3778250" cy="1255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just"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ru-RU" altLang="ru-RU" sz="1200" b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Работа с ЭЛН </a:t>
            </a:r>
          </a:p>
          <a:p>
            <a:pPr algn="just"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ru-RU" altLang="ru-RU" sz="120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-получение данных электронного листка нетрудоспособности, просмотр и печать ЭЛН;</a:t>
            </a:r>
          </a:p>
          <a:p>
            <a:pPr algn="just"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ru-RU" altLang="ru-RU" sz="120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-ввод сведений в ЭЛН с применением УКЭП</a:t>
            </a:r>
          </a:p>
          <a:p>
            <a:pPr algn="just">
              <a:lnSpc>
                <a:spcPct val="90000"/>
              </a:lnSpc>
              <a:buFontTx/>
              <a:buChar char="-"/>
            </a:pPr>
            <a:r>
              <a:rPr lang="ru-RU" altLang="ru-RU" sz="120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возможность экспортировать ЭЛН в xml-формате для последующей обработки данных по созданию реестров для ФСС</a:t>
            </a:r>
          </a:p>
        </p:txBody>
      </p:sp>
      <p:sp>
        <p:nvSpPr>
          <p:cNvPr id="30752" name="Прямоугольник 21504"/>
          <p:cNvSpPr>
            <a:spLocks noChangeArrowheads="1"/>
          </p:cNvSpPr>
          <p:nvPr/>
        </p:nvSpPr>
        <p:spPr bwMode="auto">
          <a:xfrm>
            <a:off x="5184775" y="2916238"/>
            <a:ext cx="3744913" cy="1255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just"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ru-RU" altLang="ru-RU" sz="1200" b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Сведения по реестрам и пособиям</a:t>
            </a:r>
          </a:p>
          <a:p>
            <a:pPr algn="just"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ru-RU" altLang="ru-RU" sz="120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-поиск и просмотр реестров ЭЛН по наименованию, дате, статусу; просмотр пособий по ФИО, СНИЛС, статусу в рамках «прямых выплат»</a:t>
            </a:r>
          </a:p>
          <a:p>
            <a:pPr algn="just"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ru-RU" altLang="ru-RU" sz="120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-доступ к журналу обмена данными между страхователем и ФСС, запись на приём в отделение ФСС и создание обращений в ФСС</a:t>
            </a:r>
          </a:p>
        </p:txBody>
      </p:sp>
      <p:sp>
        <p:nvSpPr>
          <p:cNvPr id="30753" name="Прямоугольник 21510"/>
          <p:cNvSpPr>
            <a:spLocks noChangeArrowheads="1"/>
          </p:cNvSpPr>
          <p:nvPr/>
        </p:nvSpPr>
        <p:spPr bwMode="auto">
          <a:xfrm>
            <a:off x="5197475" y="4537075"/>
            <a:ext cx="3678238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just">
              <a:lnSpc>
                <a:spcPct val="90000"/>
              </a:lnSpc>
            </a:pPr>
            <a:r>
              <a:rPr lang="ru-RU" altLang="ru-RU" sz="1200" b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Информация по несчастным случаям и профзаболеваниям</a:t>
            </a:r>
          </a:p>
          <a:p>
            <a:pPr algn="just">
              <a:lnSpc>
                <a:spcPct val="90000"/>
              </a:lnSpc>
              <a:buFontTx/>
              <a:buChar char="-"/>
            </a:pPr>
            <a:r>
              <a:rPr lang="ru-RU" altLang="ru-RU" sz="120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сведения о пострадавших в результате несчастных случаев на производстве и профессиональных заболеваниях</a:t>
            </a:r>
          </a:p>
        </p:txBody>
      </p:sp>
      <p:sp>
        <p:nvSpPr>
          <p:cNvPr id="30754" name="Прямоугольник 21511"/>
          <p:cNvSpPr>
            <a:spLocks noChangeArrowheads="1"/>
          </p:cNvSpPr>
          <p:nvPr/>
        </p:nvSpPr>
        <p:spPr bwMode="auto">
          <a:xfrm>
            <a:off x="5218113" y="5778500"/>
            <a:ext cx="3716337" cy="590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just">
              <a:lnSpc>
                <a:spcPct val="90000"/>
              </a:lnSpc>
            </a:pPr>
            <a:r>
              <a:rPr lang="ru-RU" altLang="ru-RU" sz="1200" b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Взаимодействие с ФСС посредством запросов</a:t>
            </a:r>
          </a:p>
          <a:p>
            <a:pPr algn="just">
              <a:lnSpc>
                <a:spcPct val="90000"/>
              </a:lnSpc>
            </a:pPr>
            <a:r>
              <a:rPr lang="ru-RU" altLang="ru-RU" sz="1200" b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ru-RU" altLang="ru-RU" sz="120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формирование запросов в ФСС, возможность поиска по номеру, теме, статусу, дате поданного запроса</a:t>
            </a:r>
          </a:p>
        </p:txBody>
      </p:sp>
      <p:pic>
        <p:nvPicPr>
          <p:cNvPr id="30755" name="Рисунок 44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626" t="6880" r="9052" b="18449"/>
          <a:stretch>
            <a:fillRect/>
          </a:stretch>
        </p:blipFill>
        <p:spPr bwMode="auto">
          <a:xfrm>
            <a:off x="4379913" y="4740275"/>
            <a:ext cx="657225" cy="45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56" name="Рисунок 45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79913" y="5870575"/>
            <a:ext cx="595312" cy="595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57" name="Рисунок 46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0225" y="3325813"/>
            <a:ext cx="635000" cy="633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1732824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24" name="Группа 21"/>
          <p:cNvGrpSpPr>
            <a:grpSpLocks/>
          </p:cNvGrpSpPr>
          <p:nvPr/>
        </p:nvGrpSpPr>
        <p:grpSpPr bwMode="auto">
          <a:xfrm>
            <a:off x="0" y="106307"/>
            <a:ext cx="9144000" cy="785812"/>
            <a:chOff x="0" y="131763"/>
            <a:chExt cx="9144000" cy="785812"/>
          </a:xfrm>
        </p:grpSpPr>
        <p:sp>
          <p:nvSpPr>
            <p:cNvPr id="30758" name="Line 16"/>
            <p:cNvSpPr>
              <a:spLocks noChangeShapeType="1"/>
            </p:cNvSpPr>
            <p:nvPr/>
          </p:nvSpPr>
          <p:spPr bwMode="auto">
            <a:xfrm>
              <a:off x="0" y="62230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59" name="Line 16"/>
            <p:cNvSpPr>
              <a:spLocks noChangeShapeType="1"/>
            </p:cNvSpPr>
            <p:nvPr/>
          </p:nvSpPr>
          <p:spPr bwMode="auto">
            <a:xfrm>
              <a:off x="0" y="69215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pic>
          <p:nvPicPr>
            <p:cNvPr id="30760" name="Picture 2" descr="Logo1_color_CMYK"/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FEFDFB"/>
                </a:clrFrom>
                <a:clrTo>
                  <a:srgbClr val="FEFDFB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138" y="131763"/>
              <a:ext cx="879475" cy="7858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61" name="Rectangle 2"/>
            <p:cNvSpPr>
              <a:spLocks noChangeArrowheads="1"/>
            </p:cNvSpPr>
            <p:nvPr/>
          </p:nvSpPr>
          <p:spPr bwMode="auto">
            <a:xfrm>
              <a:off x="1234121" y="333375"/>
              <a:ext cx="6669088" cy="44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 anchor="ctr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1pPr>
              <a:lvl2pPr marL="742950" indent="-285750"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2pPr>
              <a:lvl3pPr marL="1143000" indent="-228600"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3pPr>
              <a:lvl4pPr marL="1600200" indent="-228600"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4pPr>
              <a:lvl5pPr marL="2057400" indent="-228600"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buFont typeface="Arial" panose="020B0604020202020204" pitchFamily="34" charset="0"/>
                <a:buNone/>
              </a:pPr>
              <a:r>
                <a:rPr lang="ru-RU" altLang="ru-RU" sz="1100" b="1" dirty="0">
                  <a:solidFill>
                    <a:srgbClr val="00549A"/>
                  </a:solidFill>
                  <a:latin typeface="Arial" panose="020B0604020202020204" pitchFamily="34" charset="0"/>
                </a:rPr>
                <a:t> </a:t>
              </a:r>
              <a:endParaRPr lang="ru-RU" altLang="ru-RU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eaLnBrk="1" hangingPunct="1"/>
              <a:r>
                <a:rPr lang="ru-RU" altLang="ru-RU" sz="1600" b="1" dirty="0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</a:p>
          </p:txBody>
        </p:sp>
      </p:grpSp>
      <p:pic>
        <p:nvPicPr>
          <p:cNvPr id="3" name="Рисунок 2">
            <a:extLst>
              <a:ext uri="{FF2B5EF4-FFF2-40B4-BE49-F238E27FC236}">
                <a16:creationId xmlns:a16="http://schemas.microsoft.com/office/drawing/2014/main" xmlns="" id="{B0BDC17C-97AC-3A4B-A914-325930BDDDC0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3569" y="1104986"/>
            <a:ext cx="7524328" cy="3471817"/>
          </a:xfrm>
          <a:prstGeom prst="rect">
            <a:avLst/>
          </a:prstGeom>
          <a:ln w="57150">
            <a:solidFill>
              <a:schemeClr val="bg1">
                <a:lumMod val="65000"/>
              </a:schemeClr>
            </a:solidFill>
          </a:ln>
        </p:spPr>
      </p:pic>
      <p:sp>
        <p:nvSpPr>
          <p:cNvPr id="4" name="Прямоугольник 3">
            <a:extLst>
              <a:ext uri="{FF2B5EF4-FFF2-40B4-BE49-F238E27FC236}">
                <a16:creationId xmlns:a16="http://schemas.microsoft.com/office/drawing/2014/main" xmlns="" id="{AA312C90-5E63-8C45-A5C3-AE3E0A1FB2E7}"/>
              </a:ext>
            </a:extLst>
          </p:cNvPr>
          <p:cNvSpPr/>
          <p:nvPr/>
        </p:nvSpPr>
        <p:spPr>
          <a:xfrm>
            <a:off x="683569" y="4954575"/>
            <a:ext cx="7632848" cy="166199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marL="285750" indent="-285750" algn="ctr">
              <a:buFont typeface="Wingdings" pitchFamily="2" charset="2"/>
              <a:buChar char="ü"/>
            </a:pPr>
            <a:r>
              <a:rPr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Нормативно-правовые документы  </a:t>
            </a:r>
          </a:p>
          <a:p>
            <a:pPr marL="285750" indent="-285750" algn="ctr">
              <a:buFont typeface="Wingdings" pitchFamily="2" charset="2"/>
              <a:buChar char="ü"/>
            </a:pPr>
            <a:r>
              <a:rPr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«Вопрос-ответ»</a:t>
            </a:r>
          </a:p>
          <a:p>
            <a:pPr marL="285750" indent="-285750" algn="ctr">
              <a:buFont typeface="Wingdings" pitchFamily="2" charset="2"/>
              <a:buChar char="ü"/>
            </a:pPr>
            <a:r>
              <a:rPr lang="ru-RU" altLang="ru-RU" sz="1400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Инфографика</a:t>
            </a:r>
            <a:endParaRPr lang="ru-RU" altLang="ru-RU" sz="14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 algn="ctr">
              <a:buFont typeface="Wingdings" pitchFamily="2" charset="2"/>
              <a:buChar char="ü"/>
            </a:pPr>
            <a:r>
              <a:rPr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Презентация</a:t>
            </a:r>
          </a:p>
          <a:p>
            <a:pPr marL="285750" indent="-285750" algn="ctr">
              <a:buFont typeface="Wingdings" pitchFamily="2" charset="2"/>
              <a:buChar char="ü"/>
            </a:pPr>
            <a:r>
              <a:rPr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Графики семинаров </a:t>
            </a:r>
          </a:p>
          <a:p>
            <a:r>
              <a:rPr lang="ru-RU" alt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«Горячая линия»  </a:t>
            </a:r>
            <a:r>
              <a:rPr lang="ru-RU" alt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8 395 2    </a:t>
            </a:r>
            <a:r>
              <a:rPr lang="ru-RU" altLang="ru-RU" sz="32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25  96  80 </a:t>
            </a:r>
            <a:endParaRPr lang="ru-RU" sz="3200" dirty="0">
              <a:solidFill>
                <a:srgbClr val="FF0000"/>
              </a:solidFill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80233A14-6AE1-3A4D-A8D5-54CFB2365345}"/>
              </a:ext>
            </a:extLst>
          </p:cNvPr>
          <p:cNvSpPr txBox="1"/>
          <p:nvPr/>
        </p:nvSpPr>
        <p:spPr>
          <a:xfrm>
            <a:off x="1475656" y="157165"/>
            <a:ext cx="454156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altLang="ru-RU" sz="2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r38.fss.ru </a:t>
            </a:r>
            <a:r>
              <a:rPr lang="ru-RU" altLang="ru-RU" sz="20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2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раздел «Прямые выплаты»</a:t>
            </a:r>
          </a:p>
        </p:txBody>
      </p:sp>
    </p:spTree>
    <p:extLst>
      <p:ext uri="{BB962C8B-B14F-4D97-AF65-F5344CB8AC3E}">
        <p14:creationId xmlns:p14="http://schemas.microsoft.com/office/powerpoint/2010/main" val="2026657856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Овал 34"/>
          <p:cNvSpPr/>
          <p:nvPr/>
        </p:nvSpPr>
        <p:spPr>
          <a:xfrm>
            <a:off x="7256463" y="1966913"/>
            <a:ext cx="1549400" cy="149225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14339" name="TextBox 36"/>
          <p:cNvSpPr txBox="1">
            <a:spLocks noChangeArrowheads="1"/>
          </p:cNvSpPr>
          <p:nvPr/>
        </p:nvSpPr>
        <p:spPr bwMode="auto">
          <a:xfrm>
            <a:off x="3984625" y="4689475"/>
            <a:ext cx="16510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912813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 defTabSz="912813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 defTabSz="912813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 defTabSz="912813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 defTabSz="912813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НПА в сфере </a:t>
            </a:r>
          </a:p>
          <a:p>
            <a:pPr algn="ctr"/>
            <a:r>
              <a:rPr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ОСС</a:t>
            </a:r>
          </a:p>
        </p:txBody>
      </p:sp>
      <p:sp>
        <p:nvSpPr>
          <p:cNvPr id="14340" name="Прямоугольник 37"/>
          <p:cNvSpPr>
            <a:spLocks noChangeArrowheads="1"/>
          </p:cNvSpPr>
          <p:nvPr/>
        </p:nvSpPr>
        <p:spPr bwMode="auto">
          <a:xfrm>
            <a:off x="28575" y="5541963"/>
            <a:ext cx="1692276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912813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 defTabSz="912813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 defTabSz="912813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 defTabSz="912813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 defTabSz="912813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регистрация и снятие с регистрационного учета страхователей</a:t>
            </a:r>
          </a:p>
          <a:p>
            <a:pPr algn="ctr"/>
            <a:endParaRPr lang="ru-RU" alt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341" name="TextBox 39"/>
          <p:cNvSpPr txBox="1">
            <a:spLocks noChangeArrowheads="1"/>
          </p:cNvSpPr>
          <p:nvPr/>
        </p:nvSpPr>
        <p:spPr bwMode="auto">
          <a:xfrm>
            <a:off x="1412875" y="4659313"/>
            <a:ext cx="1624013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912813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 defTabSz="912813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 defTabSz="912813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 defTabSz="912813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 defTabSz="912813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новеллы законодательства об ОСС</a:t>
            </a:r>
          </a:p>
        </p:txBody>
      </p:sp>
      <p:sp>
        <p:nvSpPr>
          <p:cNvPr id="14342" name="Прямоугольник 1"/>
          <p:cNvSpPr>
            <a:spLocks noChangeArrowheads="1"/>
          </p:cNvSpPr>
          <p:nvPr/>
        </p:nvSpPr>
        <p:spPr bwMode="auto">
          <a:xfrm>
            <a:off x="1258888" y="30163"/>
            <a:ext cx="6410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912813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 defTabSz="912813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 defTabSz="912813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 defTabSz="912813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 defTabSz="912813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r>
              <a:rPr lang="ru-RU" altLang="ru-RU" sz="16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ПРОЕКТ  «ИНФОРМИРОВАНИЕ СТРАХОВАТЕЛЕЙ                       ПО ЭЛЕКТРОННОЙ ПОЧТЕ»</a:t>
            </a:r>
          </a:p>
        </p:txBody>
      </p:sp>
      <p:sp>
        <p:nvSpPr>
          <p:cNvPr id="14343" name="Прямоугольник 1"/>
          <p:cNvSpPr>
            <a:spLocks noChangeArrowheads="1"/>
          </p:cNvSpPr>
          <p:nvPr/>
        </p:nvSpPr>
        <p:spPr bwMode="auto">
          <a:xfrm rot="10800000" flipV="1">
            <a:off x="6948488" y="1223963"/>
            <a:ext cx="19748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912813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 defTabSz="912813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 defTabSz="912813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 defTabSz="912813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 defTabSz="912813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/>
            <a:endParaRPr lang="ru-RU" altLang="ru-RU" sz="200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4345" name="Группа 16"/>
          <p:cNvGrpSpPr>
            <a:grpSpLocks/>
          </p:cNvGrpSpPr>
          <p:nvPr/>
        </p:nvGrpSpPr>
        <p:grpSpPr bwMode="auto">
          <a:xfrm>
            <a:off x="0" y="131763"/>
            <a:ext cx="9144000" cy="785812"/>
            <a:chOff x="0" y="131763"/>
            <a:chExt cx="9144000" cy="785812"/>
          </a:xfrm>
        </p:grpSpPr>
        <p:sp>
          <p:nvSpPr>
            <p:cNvPr id="14379" name="Line 16"/>
            <p:cNvSpPr>
              <a:spLocks noChangeShapeType="1"/>
            </p:cNvSpPr>
            <p:nvPr/>
          </p:nvSpPr>
          <p:spPr bwMode="auto">
            <a:xfrm>
              <a:off x="0" y="62230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380" name="Line 16"/>
            <p:cNvSpPr>
              <a:spLocks noChangeShapeType="1"/>
            </p:cNvSpPr>
            <p:nvPr/>
          </p:nvSpPr>
          <p:spPr bwMode="auto">
            <a:xfrm>
              <a:off x="0" y="69215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pic>
          <p:nvPicPr>
            <p:cNvPr id="14381" name="Picture 2" descr="Logo1_color_CMYK"/>
            <p:cNvPicPr>
              <a:picLocks noChangeAspect="1" noChangeArrowheads="1"/>
            </p:cNvPicPr>
            <p:nvPr/>
          </p:nvPicPr>
          <p:blipFill>
            <a:blip r:embed="rId3">
              <a:clrChange>
                <a:clrFrom>
                  <a:srgbClr val="FEFDFB"/>
                </a:clrFrom>
                <a:clrTo>
                  <a:srgbClr val="FEFDFB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138" y="131763"/>
              <a:ext cx="879475" cy="7858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" name="Овал 28"/>
          <p:cNvSpPr/>
          <p:nvPr/>
        </p:nvSpPr>
        <p:spPr>
          <a:xfrm>
            <a:off x="260350" y="2103438"/>
            <a:ext cx="1549400" cy="149225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pic>
        <p:nvPicPr>
          <p:cNvPr id="14347" name="Picture 2" descr="Logo1_color_CMYK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EFDFB"/>
              </a:clrFrom>
              <a:clrTo>
                <a:srgbClr val="FEFDFB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2600" y="2392363"/>
            <a:ext cx="1060450" cy="94773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48" name="TextBox 14"/>
          <p:cNvSpPr txBox="1">
            <a:spLocks noChangeArrowheads="1"/>
          </p:cNvSpPr>
          <p:nvPr/>
        </p:nvSpPr>
        <p:spPr bwMode="auto">
          <a:xfrm>
            <a:off x="298322" y="3622113"/>
            <a:ext cx="156686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ИРО ФСС РФ </a:t>
            </a:r>
          </a:p>
        </p:txBody>
      </p:sp>
      <p:pic>
        <p:nvPicPr>
          <p:cNvPr id="14349" name="Рисунок 30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73950" y="2132013"/>
            <a:ext cx="1146175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50" name="TextBox 3"/>
          <p:cNvSpPr txBox="1">
            <a:spLocks noChangeArrowheads="1"/>
          </p:cNvSpPr>
          <p:nvPr/>
        </p:nvSpPr>
        <p:spPr bwMode="auto">
          <a:xfrm>
            <a:off x="7451725" y="3484563"/>
            <a:ext cx="142584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r>
              <a:rPr lang="ru-RU" alt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РАБОТОДАТЕЛЬ</a:t>
            </a:r>
          </a:p>
        </p:txBody>
      </p:sp>
      <p:sp>
        <p:nvSpPr>
          <p:cNvPr id="14351" name="Прямоугольник 37"/>
          <p:cNvSpPr>
            <a:spLocks noChangeArrowheads="1"/>
          </p:cNvSpPr>
          <p:nvPr/>
        </p:nvSpPr>
        <p:spPr bwMode="auto">
          <a:xfrm>
            <a:off x="2678113" y="5711021"/>
            <a:ext cx="1841500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912813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 defTabSz="912813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 defTabSz="912813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 defTabSz="912813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 defTabSz="912813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сроки сдачи отчетности и уплаты страховых взносов</a:t>
            </a:r>
          </a:p>
          <a:p>
            <a:pPr algn="ctr"/>
            <a:endParaRPr lang="ru-RU" alt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352" name="Прямоугольник 37"/>
          <p:cNvSpPr>
            <a:spLocks noChangeArrowheads="1"/>
          </p:cNvSpPr>
          <p:nvPr/>
        </p:nvSpPr>
        <p:spPr bwMode="auto">
          <a:xfrm>
            <a:off x="6553200" y="4651375"/>
            <a:ext cx="1379538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912813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 defTabSz="912813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 defTabSz="912813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 defTabSz="912813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 defTabSz="912813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 изменении реквизитов для уплаты страховых взносов</a:t>
            </a:r>
          </a:p>
          <a:p>
            <a:pPr algn="ctr"/>
            <a:endParaRPr lang="ru-RU" alt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353" name="Прямоугольник 37"/>
          <p:cNvSpPr>
            <a:spLocks noChangeArrowheads="1"/>
          </p:cNvSpPr>
          <p:nvPr/>
        </p:nvSpPr>
        <p:spPr bwMode="auto">
          <a:xfrm>
            <a:off x="4978401" y="5561013"/>
            <a:ext cx="1765299" cy="1169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912813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 defTabSz="912813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 defTabSz="912813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 defTabSz="912813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 defTabSz="912813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предстоящие обучения страхователей по ОСС</a:t>
            </a:r>
          </a:p>
          <a:p>
            <a:pPr algn="ctr"/>
            <a:endParaRPr lang="ru-RU" alt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354" name="Прямоугольник 37"/>
          <p:cNvSpPr>
            <a:spLocks noChangeArrowheads="1"/>
          </p:cNvSpPr>
          <p:nvPr/>
        </p:nvSpPr>
        <p:spPr bwMode="auto">
          <a:xfrm>
            <a:off x="2220559" y="1897857"/>
            <a:ext cx="4411662" cy="5842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>
            <a:spAutoFit/>
          </a:bodyPr>
          <a:lstStyle>
            <a:lvl1pPr defTabSz="912813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 defTabSz="912813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 defTabSz="912813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 defTabSz="912813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 defTabSz="912813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Задача проекта: </a:t>
            </a:r>
            <a:r>
              <a:rPr lang="ru-RU" altLang="ru-RU" sz="1600" b="1" dirty="0">
                <a:solidFill>
                  <a:srgbClr val="1F497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регулярное и оперативное доведение до страхователей информации</a:t>
            </a:r>
          </a:p>
        </p:txBody>
      </p:sp>
      <p:sp>
        <p:nvSpPr>
          <p:cNvPr id="14355" name="Прямоугольник 37"/>
          <p:cNvSpPr>
            <a:spLocks noChangeArrowheads="1"/>
          </p:cNvSpPr>
          <p:nvPr/>
        </p:nvSpPr>
        <p:spPr bwMode="auto">
          <a:xfrm>
            <a:off x="7777163" y="5327650"/>
            <a:ext cx="1382712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912813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 defTabSz="912813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 defTabSz="912813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 defTabSz="912813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 defTabSz="912813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оперативная информация</a:t>
            </a:r>
          </a:p>
          <a:p>
            <a:pPr algn="ctr"/>
            <a:endParaRPr lang="ru-RU" alt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Стрелка вправо 1"/>
          <p:cNvSpPr/>
          <p:nvPr/>
        </p:nvSpPr>
        <p:spPr>
          <a:xfrm>
            <a:off x="2157413" y="2708275"/>
            <a:ext cx="4751387" cy="258763"/>
          </a:xfrm>
          <a:prstGeom prst="rightArrow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3" name="Овал 2"/>
          <p:cNvSpPr/>
          <p:nvPr/>
        </p:nvSpPr>
        <p:spPr>
          <a:xfrm>
            <a:off x="266700" y="4570413"/>
            <a:ext cx="969963" cy="901700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pic>
        <p:nvPicPr>
          <p:cNvPr id="14358" name="Рисунок 4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10025" y="2535238"/>
            <a:ext cx="663575" cy="66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" name="Овал 37"/>
          <p:cNvSpPr/>
          <p:nvPr/>
        </p:nvSpPr>
        <p:spPr>
          <a:xfrm>
            <a:off x="1700213" y="3768725"/>
            <a:ext cx="969962" cy="901700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41" name="Овал 40"/>
          <p:cNvSpPr/>
          <p:nvPr/>
        </p:nvSpPr>
        <p:spPr>
          <a:xfrm>
            <a:off x="3028950" y="4659313"/>
            <a:ext cx="969963" cy="903287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47" name="Овал 46"/>
          <p:cNvSpPr/>
          <p:nvPr/>
        </p:nvSpPr>
        <p:spPr>
          <a:xfrm>
            <a:off x="4257675" y="3794125"/>
            <a:ext cx="969963" cy="903288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48" name="Овал 47"/>
          <p:cNvSpPr/>
          <p:nvPr/>
        </p:nvSpPr>
        <p:spPr>
          <a:xfrm>
            <a:off x="5589588" y="4657725"/>
            <a:ext cx="969962" cy="903288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49" name="Овал 48"/>
          <p:cNvSpPr/>
          <p:nvPr/>
        </p:nvSpPr>
        <p:spPr>
          <a:xfrm>
            <a:off x="6686550" y="3768725"/>
            <a:ext cx="969963" cy="901700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50" name="Овал 49"/>
          <p:cNvSpPr/>
          <p:nvPr/>
        </p:nvSpPr>
        <p:spPr>
          <a:xfrm>
            <a:off x="7969250" y="4440238"/>
            <a:ext cx="969963" cy="903287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pic>
        <p:nvPicPr>
          <p:cNvPr id="14365" name="Рисунок 6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6413" y="4757738"/>
            <a:ext cx="528637" cy="528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66" name="Рисунок 7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91038" y="4003675"/>
            <a:ext cx="603250" cy="54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67" name="Рисунок 8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0863" y="3957638"/>
            <a:ext cx="704850" cy="544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68" name="Рисунок 9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8338" y="4779963"/>
            <a:ext cx="619125" cy="66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69" name="Рисунок 10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62625" y="4802188"/>
            <a:ext cx="614363" cy="614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70" name="Рисунок 11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201" t="6950" r="9052" b="9052"/>
          <a:stretch>
            <a:fillRect/>
          </a:stretch>
        </p:blipFill>
        <p:spPr bwMode="auto">
          <a:xfrm>
            <a:off x="6908800" y="3948113"/>
            <a:ext cx="560388" cy="59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71" name="Рисунок 12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174" t="10101" r="32507" b="10101"/>
          <a:stretch>
            <a:fillRect/>
          </a:stretch>
        </p:blipFill>
        <p:spPr bwMode="auto">
          <a:xfrm>
            <a:off x="8285163" y="4570413"/>
            <a:ext cx="280987" cy="668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5" name="Прямая со стрелкой 14"/>
          <p:cNvCxnSpPr/>
          <p:nvPr/>
        </p:nvCxnSpPr>
        <p:spPr>
          <a:xfrm flipH="1">
            <a:off x="3228975" y="2998788"/>
            <a:ext cx="755650" cy="200025"/>
          </a:xfrm>
          <a:prstGeom prst="straightConnector1">
            <a:avLst/>
          </a:prstGeom>
          <a:ln w="19050">
            <a:solidFill>
              <a:schemeClr val="accent6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Прямая со стрелкой 16"/>
          <p:cNvCxnSpPr/>
          <p:nvPr/>
        </p:nvCxnSpPr>
        <p:spPr>
          <a:xfrm flipH="1">
            <a:off x="3427413" y="3087688"/>
            <a:ext cx="590550" cy="395287"/>
          </a:xfrm>
          <a:prstGeom prst="straightConnector1">
            <a:avLst/>
          </a:prstGeom>
          <a:ln w="19050">
            <a:solidFill>
              <a:schemeClr val="accent6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Прямая со стрелкой 18"/>
          <p:cNvCxnSpPr/>
          <p:nvPr/>
        </p:nvCxnSpPr>
        <p:spPr>
          <a:xfrm flipH="1">
            <a:off x="3838575" y="3148013"/>
            <a:ext cx="295275" cy="515937"/>
          </a:xfrm>
          <a:prstGeom prst="straightConnector1">
            <a:avLst/>
          </a:prstGeom>
          <a:ln w="19050">
            <a:solidFill>
              <a:schemeClr val="accent6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Прямая со стрелкой 20"/>
          <p:cNvCxnSpPr/>
          <p:nvPr/>
        </p:nvCxnSpPr>
        <p:spPr>
          <a:xfrm>
            <a:off x="4660900" y="3109913"/>
            <a:ext cx="449263" cy="349250"/>
          </a:xfrm>
          <a:prstGeom prst="straightConnector1">
            <a:avLst/>
          </a:prstGeom>
          <a:ln w="19050">
            <a:solidFill>
              <a:schemeClr val="accent6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Прямая со стрелкой 22"/>
          <p:cNvCxnSpPr/>
          <p:nvPr/>
        </p:nvCxnSpPr>
        <p:spPr>
          <a:xfrm>
            <a:off x="4697413" y="3022600"/>
            <a:ext cx="712787" cy="139700"/>
          </a:xfrm>
          <a:prstGeom prst="straightConnector1">
            <a:avLst/>
          </a:prstGeom>
          <a:ln w="19050">
            <a:solidFill>
              <a:schemeClr val="accent6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Прямая со стрелкой 57"/>
          <p:cNvCxnSpPr/>
          <p:nvPr/>
        </p:nvCxnSpPr>
        <p:spPr>
          <a:xfrm>
            <a:off x="4341813" y="3198813"/>
            <a:ext cx="20637" cy="569912"/>
          </a:xfrm>
          <a:prstGeom prst="straightConnector1">
            <a:avLst/>
          </a:prstGeom>
          <a:ln w="19050">
            <a:solidFill>
              <a:schemeClr val="accent6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Прямая со стрелкой 59"/>
          <p:cNvCxnSpPr/>
          <p:nvPr/>
        </p:nvCxnSpPr>
        <p:spPr>
          <a:xfrm>
            <a:off x="4519613" y="3186113"/>
            <a:ext cx="303212" cy="452437"/>
          </a:xfrm>
          <a:prstGeom prst="straightConnector1">
            <a:avLst/>
          </a:prstGeom>
          <a:ln w="19050">
            <a:solidFill>
              <a:schemeClr val="accent6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Прямоугольник 3">
            <a:extLst>
              <a:ext uri="{FF2B5EF4-FFF2-40B4-BE49-F238E27FC236}">
                <a16:creationId xmlns:a16="http://schemas.microsoft.com/office/drawing/2014/main" xmlns="" id="{6E8DBA05-D1D2-DC42-9043-B3B64D799525}"/>
              </a:ext>
            </a:extLst>
          </p:cNvPr>
          <p:cNvSpPr/>
          <p:nvPr/>
        </p:nvSpPr>
        <p:spPr>
          <a:xfrm>
            <a:off x="637184" y="861638"/>
            <a:ext cx="7954590" cy="92333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algn="ctr"/>
            <a:r>
              <a:rPr lang="ru-RU" altLang="ru-RU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Форма согласия для участия в проекте размещена на</a:t>
            </a:r>
            <a:r>
              <a:rPr lang="en-US" altLang="ru-RU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сайте  </a:t>
            </a:r>
          </a:p>
          <a:p>
            <a:pPr algn="ctr"/>
            <a:r>
              <a:rPr lang="ru-RU" altLang="ru-RU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Иркутского регионального отделения во вкладке «Страхователям»</a:t>
            </a:r>
          </a:p>
          <a:p>
            <a:pPr algn="ctr"/>
            <a:r>
              <a:rPr lang="en-US" altLang="ru-RU" dirty="0">
                <a:solidFill>
                  <a:srgbClr val="1F497D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13"/>
              </a:rPr>
              <a:t>www.r38.fss.ru</a:t>
            </a:r>
            <a:endParaRPr lang="ru-RU" altLang="ru-RU" dirty="0">
              <a:solidFill>
                <a:srgbClr val="1F497D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89597300"/>
      </p:ext>
    </p:extLst>
  </p:cSld>
  <p:clrMapOvr>
    <a:masterClrMapping/>
  </p:clrMapOvr>
  <p:transition spd="slow"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106" name="Группа 16"/>
          <p:cNvGrpSpPr>
            <a:grpSpLocks/>
          </p:cNvGrpSpPr>
          <p:nvPr/>
        </p:nvGrpSpPr>
        <p:grpSpPr bwMode="auto">
          <a:xfrm>
            <a:off x="0" y="131763"/>
            <a:ext cx="9144000" cy="785812"/>
            <a:chOff x="0" y="131763"/>
            <a:chExt cx="9144000" cy="785812"/>
          </a:xfrm>
        </p:grpSpPr>
        <p:sp>
          <p:nvSpPr>
            <p:cNvPr id="47120" name="Line 16"/>
            <p:cNvSpPr>
              <a:spLocks noChangeShapeType="1"/>
            </p:cNvSpPr>
            <p:nvPr/>
          </p:nvSpPr>
          <p:spPr bwMode="auto">
            <a:xfrm>
              <a:off x="0" y="62230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121" name="Line 16"/>
            <p:cNvSpPr>
              <a:spLocks noChangeShapeType="1"/>
            </p:cNvSpPr>
            <p:nvPr/>
          </p:nvSpPr>
          <p:spPr bwMode="auto">
            <a:xfrm>
              <a:off x="0" y="69215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pic>
          <p:nvPicPr>
            <p:cNvPr id="47122" name="Picture 2" descr="Logo1_color_CMYK"/>
            <p:cNvPicPr>
              <a:picLocks noChangeAspect="1" noChangeArrowheads="1"/>
            </p:cNvPicPr>
            <p:nvPr/>
          </p:nvPicPr>
          <p:blipFill>
            <a:blip r:embed="rId3">
              <a:clrChange>
                <a:clrFrom>
                  <a:srgbClr val="FEFDFB"/>
                </a:clrFrom>
                <a:clrTo>
                  <a:srgbClr val="FEFDFB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138" y="131763"/>
              <a:ext cx="879475" cy="7858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7107" name="TextBox 2"/>
          <p:cNvSpPr txBox="1">
            <a:spLocks noChangeArrowheads="1"/>
          </p:cNvSpPr>
          <p:nvPr/>
        </p:nvSpPr>
        <p:spPr bwMode="auto">
          <a:xfrm>
            <a:off x="1196975" y="146538"/>
            <a:ext cx="773271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kumimoji="1" lang="ru-RU" altLang="ru-RU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ТЕХНИЧЕСКАЯ ПОДДЕРЖКА ПРИ «ПРЯМЫХ ВЫПЛАТАХ»</a:t>
            </a:r>
          </a:p>
        </p:txBody>
      </p:sp>
      <p:pic>
        <p:nvPicPr>
          <p:cNvPr id="47108" name="Рисунок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3675" y="1641475"/>
            <a:ext cx="1209675" cy="966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653" name="TextBox 3">
            <a:extLst/>
          </p:cNvPr>
          <p:cNvSpPr txBox="1">
            <a:spLocks noChangeArrowheads="1"/>
          </p:cNvSpPr>
          <p:nvPr/>
        </p:nvSpPr>
        <p:spPr bwMode="auto">
          <a:xfrm>
            <a:off x="1409700" y="1579563"/>
            <a:ext cx="2849563" cy="132397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>
            <a:spAutoFit/>
          </a:bodyPr>
          <a:lstStyle>
            <a:lvl1pPr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>
              <a:defRPr/>
            </a:pPr>
            <a:r>
              <a:rPr kumimoji="0" lang="ru-RU" altLang="ru-RU" sz="1600">
                <a:solidFill>
                  <a:srgbClr val="1F497D"/>
                </a:solidFill>
              </a:rPr>
              <a:t>1С: Предприятие 8, 1С: Бухгалтерия 8</a:t>
            </a:r>
          </a:p>
          <a:p>
            <a:pPr>
              <a:defRPr/>
            </a:pPr>
            <a:r>
              <a:rPr kumimoji="0" lang="ru-RU" altLang="ru-RU" sz="1600">
                <a:solidFill>
                  <a:srgbClr val="1F497D"/>
                </a:solidFill>
              </a:rPr>
              <a:t>1С:Зарплата и Кадры</a:t>
            </a:r>
          </a:p>
          <a:p>
            <a:pPr>
              <a:defRPr/>
            </a:pPr>
            <a:r>
              <a:rPr kumimoji="0" lang="ru-RU" altLang="ru-RU" sz="1600">
                <a:solidFill>
                  <a:srgbClr val="1F497D"/>
                </a:solidFill>
              </a:rPr>
              <a:t>Тел: 8 (495) 688-10-01</a:t>
            </a:r>
          </a:p>
          <a:p>
            <a:pPr>
              <a:defRPr/>
            </a:pPr>
            <a:r>
              <a:rPr kumimoji="0" lang="ru-RU" altLang="ru-RU" sz="1600">
                <a:solidFill>
                  <a:srgbClr val="1F497D"/>
                </a:solidFill>
              </a:rPr>
              <a:t> </a:t>
            </a:r>
            <a:r>
              <a:rPr kumimoji="0" lang="en-US" altLang="ru-RU" sz="1600">
                <a:solidFill>
                  <a:srgbClr val="1F497D"/>
                </a:solidFill>
              </a:rPr>
              <a:t>e-mail</a:t>
            </a:r>
            <a:r>
              <a:rPr kumimoji="0" lang="ru-RU" altLang="ru-RU" sz="1600">
                <a:solidFill>
                  <a:srgbClr val="1F497D"/>
                </a:solidFill>
              </a:rPr>
              <a:t>: </a:t>
            </a:r>
            <a:r>
              <a:rPr kumimoji="0" lang="en-US" altLang="ru-RU" sz="1600">
                <a:solidFill>
                  <a:srgbClr val="1F497D"/>
                </a:solidFill>
              </a:rPr>
              <a:t>v8@1c.ru</a:t>
            </a:r>
            <a:endParaRPr kumimoji="0" lang="ru-RU" altLang="ru-RU" sz="1600">
              <a:solidFill>
                <a:srgbClr val="1F497D"/>
              </a:solidFill>
            </a:endParaRPr>
          </a:p>
        </p:txBody>
      </p:sp>
      <p:pic>
        <p:nvPicPr>
          <p:cNvPr id="47110" name="Рисунок 4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3675" y="3189288"/>
            <a:ext cx="1160463" cy="93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655" name="TextBox 5">
            <a:extLst/>
          </p:cNvPr>
          <p:cNvSpPr txBox="1">
            <a:spLocks noChangeArrowheads="1"/>
          </p:cNvSpPr>
          <p:nvPr/>
        </p:nvSpPr>
        <p:spPr bwMode="auto">
          <a:xfrm>
            <a:off x="1403350" y="3155950"/>
            <a:ext cx="2881313" cy="107791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>
            <a:spAutoFit/>
          </a:bodyPr>
          <a:lstStyle>
            <a:lvl1pPr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>
              <a:defRPr/>
            </a:pPr>
            <a:r>
              <a:rPr kumimoji="0" lang="ru-RU" altLang="ru-RU" sz="1600">
                <a:solidFill>
                  <a:srgbClr val="1F497D"/>
                </a:solidFill>
              </a:rPr>
              <a:t>Автоматизированная система «Смета»</a:t>
            </a:r>
          </a:p>
          <a:p>
            <a:pPr>
              <a:defRPr/>
            </a:pPr>
            <a:r>
              <a:rPr kumimoji="0" lang="ru-RU" altLang="ru-RU" sz="1600">
                <a:solidFill>
                  <a:srgbClr val="1F497D"/>
                </a:solidFill>
              </a:rPr>
              <a:t>Тел: 8-800-200-20-73</a:t>
            </a:r>
          </a:p>
          <a:p>
            <a:pPr>
              <a:defRPr/>
            </a:pPr>
            <a:r>
              <a:rPr kumimoji="0" lang="ru-RU" altLang="ru-RU" sz="1600">
                <a:solidFill>
                  <a:srgbClr val="1F497D"/>
                </a:solidFill>
              </a:rPr>
              <a:t> </a:t>
            </a:r>
            <a:r>
              <a:rPr kumimoji="0" lang="en-US" altLang="ru-RU" sz="1600">
                <a:solidFill>
                  <a:srgbClr val="1F497D"/>
                </a:solidFill>
              </a:rPr>
              <a:t>e-mail</a:t>
            </a:r>
            <a:r>
              <a:rPr kumimoji="0" lang="ru-RU" altLang="ru-RU" sz="1600">
                <a:solidFill>
                  <a:srgbClr val="1F497D"/>
                </a:solidFill>
              </a:rPr>
              <a:t>: </a:t>
            </a:r>
            <a:r>
              <a:rPr kumimoji="0" lang="en-US" altLang="ru-RU" sz="1600">
                <a:solidFill>
                  <a:srgbClr val="1F497D"/>
                </a:solidFill>
              </a:rPr>
              <a:t>helpme@krista.ru</a:t>
            </a:r>
            <a:endParaRPr kumimoji="0" lang="ru-RU" altLang="ru-RU" sz="1600">
              <a:solidFill>
                <a:srgbClr val="1F497D"/>
              </a:solidFill>
            </a:endParaRPr>
          </a:p>
        </p:txBody>
      </p:sp>
      <p:pic>
        <p:nvPicPr>
          <p:cNvPr id="47112" name="Рисунок 6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738" y="4637088"/>
            <a:ext cx="1174750" cy="404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657" name="TextBox 63">
            <a:extLst/>
          </p:cNvPr>
          <p:cNvSpPr txBox="1">
            <a:spLocks noChangeArrowheads="1"/>
          </p:cNvSpPr>
          <p:nvPr/>
        </p:nvSpPr>
        <p:spPr bwMode="auto">
          <a:xfrm>
            <a:off x="1430338" y="4637088"/>
            <a:ext cx="2854325" cy="83185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>
            <a:spAutoFit/>
          </a:bodyPr>
          <a:lstStyle>
            <a:lvl1pPr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>
              <a:defRPr/>
            </a:pPr>
            <a:r>
              <a:rPr kumimoji="0" lang="ru-RU" altLang="ru-RU" sz="1600">
                <a:solidFill>
                  <a:srgbClr val="1F497D"/>
                </a:solidFill>
              </a:rPr>
              <a:t>СКБ «Контур»</a:t>
            </a:r>
          </a:p>
          <a:p>
            <a:pPr>
              <a:defRPr/>
            </a:pPr>
            <a:r>
              <a:rPr kumimoji="0" lang="ru-RU" altLang="ru-RU" sz="1600">
                <a:solidFill>
                  <a:srgbClr val="1F497D"/>
                </a:solidFill>
              </a:rPr>
              <a:t>Тел: 8-800-500-50-80</a:t>
            </a:r>
          </a:p>
          <a:p>
            <a:pPr>
              <a:defRPr/>
            </a:pPr>
            <a:r>
              <a:rPr kumimoji="0" lang="ru-RU" altLang="ru-RU" sz="1600">
                <a:solidFill>
                  <a:srgbClr val="1F497D"/>
                </a:solidFill>
              </a:rPr>
              <a:t> </a:t>
            </a:r>
            <a:r>
              <a:rPr kumimoji="0" lang="en-US" altLang="ru-RU" sz="1600">
                <a:solidFill>
                  <a:srgbClr val="1F497D"/>
                </a:solidFill>
              </a:rPr>
              <a:t>https://kontur.ru/support</a:t>
            </a:r>
            <a:endParaRPr kumimoji="0" lang="ru-RU" altLang="ru-RU" sz="1600">
              <a:solidFill>
                <a:srgbClr val="1F497D"/>
              </a:solidFill>
            </a:endParaRPr>
          </a:p>
        </p:txBody>
      </p:sp>
      <p:pic>
        <p:nvPicPr>
          <p:cNvPr id="47114" name="Рисунок 7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03750" y="4637088"/>
            <a:ext cx="1439863" cy="709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659" name="TextBox 65">
            <a:extLst/>
          </p:cNvPr>
          <p:cNvSpPr txBox="1">
            <a:spLocks noChangeArrowheads="1"/>
          </p:cNvSpPr>
          <p:nvPr/>
        </p:nvSpPr>
        <p:spPr bwMode="auto">
          <a:xfrm>
            <a:off x="6113463" y="4637088"/>
            <a:ext cx="2816225" cy="83026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>
            <a:spAutoFit/>
          </a:bodyPr>
          <a:lstStyle>
            <a:lvl1pPr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>
              <a:defRPr/>
            </a:pPr>
            <a:r>
              <a:rPr kumimoji="0" lang="ru-RU" altLang="ru-RU" sz="1600">
                <a:solidFill>
                  <a:srgbClr val="1F497D"/>
                </a:solidFill>
              </a:rPr>
              <a:t>СБИС</a:t>
            </a:r>
          </a:p>
          <a:p>
            <a:pPr>
              <a:defRPr/>
            </a:pPr>
            <a:r>
              <a:rPr kumimoji="0" lang="ru-RU" altLang="ru-RU" sz="1600">
                <a:solidFill>
                  <a:srgbClr val="1F497D"/>
                </a:solidFill>
              </a:rPr>
              <a:t>Тел:  +7-3952-78-10-77</a:t>
            </a:r>
          </a:p>
          <a:p>
            <a:pPr>
              <a:defRPr/>
            </a:pPr>
            <a:r>
              <a:rPr kumimoji="0" lang="en-US" altLang="ru-RU" sz="1600">
                <a:solidFill>
                  <a:srgbClr val="1F497D"/>
                </a:solidFill>
              </a:rPr>
              <a:t>https://sbis.ru/support</a:t>
            </a:r>
            <a:endParaRPr kumimoji="0" lang="ru-RU" altLang="ru-RU" sz="1600">
              <a:solidFill>
                <a:srgbClr val="1F497D"/>
              </a:solidFill>
            </a:endParaRPr>
          </a:p>
        </p:txBody>
      </p:sp>
      <p:pic>
        <p:nvPicPr>
          <p:cNvPr id="47116" name="Рисунок 8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51363" y="1565275"/>
            <a:ext cx="1152525" cy="1150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661" name="TextBox 67">
            <a:extLst/>
          </p:cNvPr>
          <p:cNvSpPr txBox="1">
            <a:spLocks noChangeArrowheads="1"/>
          </p:cNvSpPr>
          <p:nvPr/>
        </p:nvSpPr>
        <p:spPr bwMode="auto">
          <a:xfrm>
            <a:off x="5994400" y="1687513"/>
            <a:ext cx="2924175" cy="83026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>
            <a:spAutoFit/>
          </a:bodyPr>
          <a:lstStyle>
            <a:lvl1pPr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>
              <a:defRPr/>
            </a:pPr>
            <a:r>
              <a:rPr kumimoji="0" lang="ru-RU" altLang="ru-RU" sz="1600">
                <a:solidFill>
                  <a:srgbClr val="1F497D"/>
                </a:solidFill>
              </a:rPr>
              <a:t>Корпорация Парус</a:t>
            </a:r>
          </a:p>
          <a:p>
            <a:pPr>
              <a:defRPr/>
            </a:pPr>
            <a:r>
              <a:rPr kumimoji="0" lang="ru-RU" altLang="ru-RU" sz="1600">
                <a:solidFill>
                  <a:srgbClr val="1F497D"/>
                </a:solidFill>
              </a:rPr>
              <a:t>Тел: +7 495 797-84-57</a:t>
            </a:r>
          </a:p>
          <a:p>
            <a:pPr>
              <a:defRPr/>
            </a:pPr>
            <a:r>
              <a:rPr kumimoji="0" lang="en-US" altLang="ru-RU" sz="1600">
                <a:solidFill>
                  <a:srgbClr val="1F497D"/>
                </a:solidFill>
              </a:rPr>
              <a:t>e-mail</a:t>
            </a:r>
            <a:r>
              <a:rPr kumimoji="0" lang="ru-RU" altLang="ru-RU" sz="1600">
                <a:solidFill>
                  <a:srgbClr val="1F497D"/>
                </a:solidFill>
              </a:rPr>
              <a:t>: </a:t>
            </a:r>
            <a:r>
              <a:rPr kumimoji="0" lang="en-US" altLang="ru-RU" sz="1600">
                <a:solidFill>
                  <a:srgbClr val="1F497D"/>
                </a:solidFill>
              </a:rPr>
              <a:t>office@parus.com</a:t>
            </a:r>
            <a:endParaRPr kumimoji="0" lang="ru-RU" altLang="ru-RU" sz="1600">
              <a:solidFill>
                <a:srgbClr val="1F497D"/>
              </a:solidFill>
            </a:endParaRPr>
          </a:p>
        </p:txBody>
      </p:sp>
      <p:pic>
        <p:nvPicPr>
          <p:cNvPr id="47118" name="Рисунок 9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86250" y="3173413"/>
            <a:ext cx="1708150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663" name="TextBox 69">
            <a:extLst/>
          </p:cNvPr>
          <p:cNvSpPr txBox="1">
            <a:spLocks noChangeArrowheads="1"/>
          </p:cNvSpPr>
          <p:nvPr/>
        </p:nvSpPr>
        <p:spPr bwMode="auto">
          <a:xfrm>
            <a:off x="6043613" y="3195638"/>
            <a:ext cx="2874962" cy="83185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>
            <a:spAutoFit/>
          </a:bodyPr>
          <a:lstStyle>
            <a:lvl1pPr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>
              <a:defRPr/>
            </a:pPr>
            <a:r>
              <a:rPr kumimoji="0" lang="ru-RU" altLang="ru-RU" sz="1600">
                <a:solidFill>
                  <a:srgbClr val="1F497D"/>
                </a:solidFill>
              </a:rPr>
              <a:t>Группа компаний «Астрал»</a:t>
            </a:r>
          </a:p>
          <a:p>
            <a:pPr>
              <a:defRPr/>
            </a:pPr>
            <a:r>
              <a:rPr kumimoji="0" lang="ru-RU" altLang="ru-RU" sz="1600">
                <a:solidFill>
                  <a:srgbClr val="1F497D"/>
                </a:solidFill>
              </a:rPr>
              <a:t>Тел: +7 (4842) 788-999</a:t>
            </a:r>
          </a:p>
          <a:p>
            <a:pPr>
              <a:defRPr/>
            </a:pPr>
            <a:r>
              <a:rPr kumimoji="0" lang="en-US" altLang="ru-RU" sz="1600">
                <a:solidFill>
                  <a:srgbClr val="1F497D"/>
                </a:solidFill>
              </a:rPr>
              <a:t>e-mail</a:t>
            </a:r>
            <a:r>
              <a:rPr kumimoji="0" lang="ru-RU" altLang="ru-RU" sz="1600">
                <a:solidFill>
                  <a:srgbClr val="1F497D"/>
                </a:solidFill>
              </a:rPr>
              <a:t>: </a:t>
            </a:r>
            <a:r>
              <a:rPr kumimoji="0" lang="en-US" altLang="ru-RU" sz="1600">
                <a:solidFill>
                  <a:srgbClr val="1F497D"/>
                </a:solidFill>
              </a:rPr>
              <a:t>support@astral.ru</a:t>
            </a:r>
            <a:endParaRPr kumimoji="0" lang="ru-RU" altLang="ru-RU" sz="1600">
              <a:solidFill>
                <a:srgbClr val="1F497D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771260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1">
            <a:extLst/>
          </p:cNvPr>
          <p:cNvSpPr/>
          <p:nvPr/>
        </p:nvSpPr>
        <p:spPr>
          <a:xfrm>
            <a:off x="504825" y="1412875"/>
            <a:ext cx="8280400" cy="3744913"/>
          </a:xfrm>
          <a:prstGeom prst="rect">
            <a:avLst/>
          </a:prstGeom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endParaRPr lang="ru-RU" sz="3200" b="1" dirty="0">
              <a:solidFill>
                <a:srgbClr val="0070C0"/>
              </a:solidFill>
              <a:ea typeface="Arial" charset="0"/>
              <a:cs typeface="Segoe UI" charset="0"/>
            </a:endParaRPr>
          </a:p>
        </p:txBody>
      </p:sp>
      <p:grpSp>
        <p:nvGrpSpPr>
          <p:cNvPr id="35843" name="Группа 21"/>
          <p:cNvGrpSpPr>
            <a:grpSpLocks/>
          </p:cNvGrpSpPr>
          <p:nvPr/>
        </p:nvGrpSpPr>
        <p:grpSpPr bwMode="auto">
          <a:xfrm>
            <a:off x="0" y="88900"/>
            <a:ext cx="9144000" cy="828675"/>
            <a:chOff x="0" y="88900"/>
            <a:chExt cx="9144000" cy="828675"/>
          </a:xfrm>
        </p:grpSpPr>
        <p:sp>
          <p:nvSpPr>
            <p:cNvPr id="35856" name="Line 16"/>
            <p:cNvSpPr>
              <a:spLocks noChangeShapeType="1"/>
            </p:cNvSpPr>
            <p:nvPr/>
          </p:nvSpPr>
          <p:spPr bwMode="auto">
            <a:xfrm>
              <a:off x="0" y="62230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857" name="Line 16"/>
            <p:cNvSpPr>
              <a:spLocks noChangeShapeType="1"/>
            </p:cNvSpPr>
            <p:nvPr/>
          </p:nvSpPr>
          <p:spPr bwMode="auto">
            <a:xfrm>
              <a:off x="0" y="69215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pic>
          <p:nvPicPr>
            <p:cNvPr id="35858" name="Picture 2" descr="Logo1_color_CMYK"/>
            <p:cNvPicPr>
              <a:picLocks noChangeAspect="1" noChangeArrowheads="1"/>
            </p:cNvPicPr>
            <p:nvPr/>
          </p:nvPicPr>
          <p:blipFill>
            <a:blip r:embed="rId3">
              <a:clrChange>
                <a:clrFrom>
                  <a:srgbClr val="FEFDFB"/>
                </a:clrFrom>
                <a:clrTo>
                  <a:srgbClr val="FEFDFB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138" y="131763"/>
              <a:ext cx="879475" cy="7858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859" name="Rectangle 2"/>
            <p:cNvSpPr>
              <a:spLocks noChangeArrowheads="1"/>
            </p:cNvSpPr>
            <p:nvPr/>
          </p:nvSpPr>
          <p:spPr bwMode="auto">
            <a:xfrm>
              <a:off x="1301750" y="88900"/>
              <a:ext cx="6669088" cy="44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 anchor="ctr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1pPr>
              <a:lvl2pPr marL="742950" indent="-285750"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2pPr>
              <a:lvl3pPr marL="1143000" indent="-228600"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3pPr>
              <a:lvl4pPr marL="1600200" indent="-228600"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4pPr>
              <a:lvl5pPr marL="2057400" indent="-228600"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ru-RU" altLang="ru-RU" sz="1100" b="1">
                  <a:solidFill>
                    <a:srgbClr val="00549A"/>
                  </a:solidFill>
                  <a:latin typeface="Arial" panose="020B0604020202020204" pitchFamily="34" charset="0"/>
                </a:rPr>
                <a:t> </a:t>
              </a:r>
              <a:endParaRPr lang="ru-RU" altLang="ru-RU" sz="1400" b="1">
                <a:solidFill>
                  <a:srgbClr val="00549A"/>
                </a:solidFill>
                <a:latin typeface="Times New Roman" panose="02020603050405020304" pitchFamily="18" charset="0"/>
              </a:endParaRPr>
            </a:p>
          </p:txBody>
        </p:sp>
      </p:grpSp>
      <p:sp>
        <p:nvSpPr>
          <p:cNvPr id="35844" name="TextBox 7"/>
          <p:cNvSpPr txBox="1">
            <a:spLocks noChangeArrowheads="1"/>
          </p:cNvSpPr>
          <p:nvPr/>
        </p:nvSpPr>
        <p:spPr bwMode="auto">
          <a:xfrm>
            <a:off x="211138" y="1646238"/>
            <a:ext cx="2705100" cy="1292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r>
              <a:rPr lang="ru-RU" altLang="ru-RU" sz="5400" b="1" dirty="0">
                <a:solidFill>
                  <a:srgbClr val="FF0000"/>
                </a:solidFill>
                <a:latin typeface="Arial Narrow" panose="020B0606020202030204" pitchFamily="34" charset="0"/>
              </a:rPr>
              <a:t>789 625</a:t>
            </a:r>
          </a:p>
          <a:p>
            <a:r>
              <a:rPr lang="ru-RU" altLang="ru-RU" sz="2400" b="1" dirty="0">
                <a:solidFill>
                  <a:srgbClr val="2E75B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застрахованных</a:t>
            </a:r>
          </a:p>
        </p:txBody>
      </p:sp>
      <p:sp>
        <p:nvSpPr>
          <p:cNvPr id="35845" name="TextBox 5"/>
          <p:cNvSpPr txBox="1">
            <a:spLocks noChangeArrowheads="1"/>
          </p:cNvSpPr>
          <p:nvPr/>
        </p:nvSpPr>
        <p:spPr bwMode="auto">
          <a:xfrm>
            <a:off x="323528" y="4040188"/>
            <a:ext cx="2538735" cy="129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r>
              <a:rPr lang="ru-RU" altLang="ru-RU" sz="5400" b="1" dirty="0">
                <a:solidFill>
                  <a:srgbClr val="FF0000"/>
                </a:solidFill>
                <a:latin typeface="Arial Narrow" panose="020B0606020202030204" pitchFamily="34" charset="0"/>
              </a:rPr>
              <a:t>64 798</a:t>
            </a:r>
          </a:p>
          <a:p>
            <a:r>
              <a:rPr lang="ru-RU" altLang="ru-RU" sz="2000" b="1" dirty="0">
                <a:solidFill>
                  <a:srgbClr val="2E75B6"/>
                </a:solidFill>
                <a:latin typeface="Arial Narrow" panose="020B0606020202030204" pitchFamily="34" charset="0"/>
              </a:rPr>
              <a:t> </a:t>
            </a:r>
            <a:r>
              <a:rPr lang="ru-RU" altLang="ru-RU" sz="2400" b="1" dirty="0">
                <a:solidFill>
                  <a:srgbClr val="2E75B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страхователей</a:t>
            </a:r>
            <a:endParaRPr lang="ru-RU" altLang="ru-RU" sz="240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5846" name="Shape 8"/>
          <p:cNvSpPr>
            <a:spLocks/>
          </p:cNvSpPr>
          <p:nvPr/>
        </p:nvSpPr>
        <p:spPr bwMode="auto">
          <a:xfrm>
            <a:off x="2987675" y="1773238"/>
            <a:ext cx="209550" cy="636587"/>
          </a:xfrm>
          <a:custGeom>
            <a:avLst/>
            <a:gdLst>
              <a:gd name="T0" fmla="*/ 2147483647 w 21310"/>
              <a:gd name="T1" fmla="*/ 2147483647 h 21600"/>
              <a:gd name="T2" fmla="*/ 2147483647 w 21310"/>
              <a:gd name="T3" fmla="*/ 2147483647 h 21600"/>
              <a:gd name="T4" fmla="*/ 2147483647 w 21310"/>
              <a:gd name="T5" fmla="*/ 2147483647 h 21600"/>
              <a:gd name="T6" fmla="*/ 2147483647 w 21310"/>
              <a:gd name="T7" fmla="*/ 2147483647 h 21600"/>
              <a:gd name="T8" fmla="*/ 0 60000 65536"/>
              <a:gd name="T9" fmla="*/ 5898240 60000 65536"/>
              <a:gd name="T10" fmla="*/ 11796480 60000 65536"/>
              <a:gd name="T11" fmla="*/ 1769472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310" h="21600" extrusionOk="0">
                <a:moveTo>
                  <a:pt x="21247" y="10573"/>
                </a:moveTo>
                <a:lnTo>
                  <a:pt x="17364" y="5258"/>
                </a:lnTo>
                <a:cubicBezTo>
                  <a:pt x="16728" y="4388"/>
                  <a:pt x="14991" y="3847"/>
                  <a:pt x="13131" y="3847"/>
                </a:cubicBezTo>
                <a:cubicBezTo>
                  <a:pt x="13119" y="3847"/>
                  <a:pt x="13108" y="3847"/>
                  <a:pt x="13097" y="3847"/>
                </a:cubicBezTo>
                <a:lnTo>
                  <a:pt x="12219" y="3847"/>
                </a:lnTo>
                <a:lnTo>
                  <a:pt x="9090" y="3847"/>
                </a:lnTo>
                <a:lnTo>
                  <a:pt x="8213" y="3847"/>
                </a:lnTo>
                <a:cubicBezTo>
                  <a:pt x="8202" y="3847"/>
                  <a:pt x="8191" y="3847"/>
                  <a:pt x="8179" y="3847"/>
                </a:cubicBezTo>
                <a:cubicBezTo>
                  <a:pt x="6319" y="3847"/>
                  <a:pt x="4582" y="4388"/>
                  <a:pt x="3946" y="5258"/>
                </a:cubicBezTo>
                <a:lnTo>
                  <a:pt x="63" y="10573"/>
                </a:lnTo>
                <a:cubicBezTo>
                  <a:pt x="-145" y="10858"/>
                  <a:pt x="179" y="11168"/>
                  <a:pt x="787" y="11265"/>
                </a:cubicBezTo>
                <a:lnTo>
                  <a:pt x="1484" y="11377"/>
                </a:lnTo>
                <a:cubicBezTo>
                  <a:pt x="1609" y="11397"/>
                  <a:pt x="1736" y="11407"/>
                  <a:pt x="1861" y="11407"/>
                </a:cubicBezTo>
                <a:cubicBezTo>
                  <a:pt x="2345" y="11407"/>
                  <a:pt x="2796" y="11264"/>
                  <a:pt x="2962" y="11038"/>
                </a:cubicBezTo>
                <a:lnTo>
                  <a:pt x="6435" y="6288"/>
                </a:lnTo>
                <a:lnTo>
                  <a:pt x="6493" y="6209"/>
                </a:lnTo>
                <a:lnTo>
                  <a:pt x="7331" y="6209"/>
                </a:lnTo>
                <a:lnTo>
                  <a:pt x="1162" y="14494"/>
                </a:lnTo>
                <a:lnTo>
                  <a:pt x="6965" y="14494"/>
                </a:lnTo>
                <a:lnTo>
                  <a:pt x="6965" y="20831"/>
                </a:lnTo>
                <a:cubicBezTo>
                  <a:pt x="6965" y="21256"/>
                  <a:pt x="7700" y="21600"/>
                  <a:pt x="8607" y="21600"/>
                </a:cubicBezTo>
                <a:cubicBezTo>
                  <a:pt x="9514" y="21600"/>
                  <a:pt x="10250" y="21256"/>
                  <a:pt x="10250" y="20831"/>
                </a:cubicBezTo>
                <a:lnTo>
                  <a:pt x="10255" y="20831"/>
                </a:lnTo>
                <a:lnTo>
                  <a:pt x="10255" y="14494"/>
                </a:lnTo>
                <a:lnTo>
                  <a:pt x="11055" y="14494"/>
                </a:lnTo>
                <a:lnTo>
                  <a:pt x="11055" y="20831"/>
                </a:lnTo>
                <a:cubicBezTo>
                  <a:pt x="11055" y="21256"/>
                  <a:pt x="11790" y="21600"/>
                  <a:pt x="12698" y="21600"/>
                </a:cubicBezTo>
                <a:cubicBezTo>
                  <a:pt x="13605" y="21600"/>
                  <a:pt x="14340" y="21256"/>
                  <a:pt x="14340" y="20831"/>
                </a:cubicBezTo>
                <a:lnTo>
                  <a:pt x="14345" y="20831"/>
                </a:lnTo>
                <a:lnTo>
                  <a:pt x="14345" y="14494"/>
                </a:lnTo>
                <a:lnTo>
                  <a:pt x="20148" y="14494"/>
                </a:lnTo>
                <a:lnTo>
                  <a:pt x="13978" y="6209"/>
                </a:lnTo>
                <a:lnTo>
                  <a:pt x="14817" y="6209"/>
                </a:lnTo>
                <a:lnTo>
                  <a:pt x="14875" y="6288"/>
                </a:lnTo>
                <a:lnTo>
                  <a:pt x="18348" y="11038"/>
                </a:lnTo>
                <a:cubicBezTo>
                  <a:pt x="18514" y="11264"/>
                  <a:pt x="18965" y="11407"/>
                  <a:pt x="19449" y="11407"/>
                </a:cubicBezTo>
                <a:cubicBezTo>
                  <a:pt x="19574" y="11407"/>
                  <a:pt x="19701" y="11397"/>
                  <a:pt x="19826" y="11377"/>
                </a:cubicBezTo>
                <a:lnTo>
                  <a:pt x="20523" y="11265"/>
                </a:lnTo>
                <a:cubicBezTo>
                  <a:pt x="21131" y="11168"/>
                  <a:pt x="21455" y="10858"/>
                  <a:pt x="21247" y="10573"/>
                </a:cubicBezTo>
                <a:close/>
                <a:moveTo>
                  <a:pt x="6926" y="1746"/>
                </a:moveTo>
                <a:cubicBezTo>
                  <a:pt x="6926" y="782"/>
                  <a:pt x="8595" y="0"/>
                  <a:pt x="10655" y="0"/>
                </a:cubicBezTo>
                <a:cubicBezTo>
                  <a:pt x="12715" y="0"/>
                  <a:pt x="14384" y="782"/>
                  <a:pt x="14384" y="1746"/>
                </a:cubicBezTo>
                <a:cubicBezTo>
                  <a:pt x="14384" y="2711"/>
                  <a:pt x="12715" y="3493"/>
                  <a:pt x="10655" y="3493"/>
                </a:cubicBezTo>
                <a:cubicBezTo>
                  <a:pt x="8595" y="3493"/>
                  <a:pt x="6926" y="2711"/>
                  <a:pt x="6926" y="1746"/>
                </a:cubicBezTo>
                <a:close/>
              </a:path>
            </a:pathLst>
          </a:custGeom>
          <a:solidFill>
            <a:srgbClr val="3197E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cap="flat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  <p:txBody>
          <a:bodyPr lIns="0" tIns="0" rIns="0" bIns="0" anchor="ctr"/>
          <a:lstStyle/>
          <a:p>
            <a:endParaRPr lang="ru-RU"/>
          </a:p>
        </p:txBody>
      </p:sp>
      <p:sp>
        <p:nvSpPr>
          <p:cNvPr id="35847" name="Shape 12"/>
          <p:cNvSpPr>
            <a:spLocks/>
          </p:cNvSpPr>
          <p:nvPr/>
        </p:nvSpPr>
        <p:spPr bwMode="auto">
          <a:xfrm>
            <a:off x="2771775" y="1773238"/>
            <a:ext cx="215900" cy="647700"/>
          </a:xfrm>
          <a:custGeom>
            <a:avLst/>
            <a:gdLst>
              <a:gd name="T0" fmla="*/ 2147483647 w 21600"/>
              <a:gd name="T1" fmla="*/ 2147483647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5898240 60000 65536"/>
              <a:gd name="T10" fmla="*/ 11796480 60000 65536"/>
              <a:gd name="T11" fmla="*/ 1769472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600" h="21600" extrusionOk="0">
                <a:moveTo>
                  <a:pt x="6017" y="3847"/>
                </a:moveTo>
                <a:lnTo>
                  <a:pt x="15583" y="3847"/>
                </a:lnTo>
                <a:cubicBezTo>
                  <a:pt x="18906" y="3847"/>
                  <a:pt x="21600" y="4905"/>
                  <a:pt x="21600" y="6209"/>
                </a:cubicBezTo>
                <a:lnTo>
                  <a:pt x="21600" y="11671"/>
                </a:lnTo>
                <a:cubicBezTo>
                  <a:pt x="21600" y="11672"/>
                  <a:pt x="21600" y="11672"/>
                  <a:pt x="21600" y="11672"/>
                </a:cubicBezTo>
                <a:cubicBezTo>
                  <a:pt x="21600" y="12119"/>
                  <a:pt x="20678" y="12480"/>
                  <a:pt x="19541" y="12480"/>
                </a:cubicBezTo>
                <a:cubicBezTo>
                  <a:pt x="18403" y="12480"/>
                  <a:pt x="17482" y="12119"/>
                  <a:pt x="17482" y="11672"/>
                </a:cubicBezTo>
                <a:lnTo>
                  <a:pt x="17481" y="11672"/>
                </a:lnTo>
                <a:lnTo>
                  <a:pt x="17481" y="6209"/>
                </a:lnTo>
                <a:lnTo>
                  <a:pt x="16526" y="6209"/>
                </a:lnTo>
                <a:lnTo>
                  <a:pt x="16526" y="20570"/>
                </a:lnTo>
                <a:cubicBezTo>
                  <a:pt x="16526" y="21139"/>
                  <a:pt x="15351" y="21600"/>
                  <a:pt x="13902" y="21600"/>
                </a:cubicBezTo>
                <a:cubicBezTo>
                  <a:pt x="12452" y="21600"/>
                  <a:pt x="11277" y="21139"/>
                  <a:pt x="11277" y="20570"/>
                </a:cubicBezTo>
                <a:lnTo>
                  <a:pt x="11277" y="13297"/>
                </a:lnTo>
                <a:lnTo>
                  <a:pt x="10323" y="13297"/>
                </a:lnTo>
                <a:lnTo>
                  <a:pt x="10323" y="20570"/>
                </a:lnTo>
                <a:cubicBezTo>
                  <a:pt x="10323" y="21139"/>
                  <a:pt x="9148" y="21600"/>
                  <a:pt x="7698" y="21600"/>
                </a:cubicBezTo>
                <a:cubicBezTo>
                  <a:pt x="6249" y="21600"/>
                  <a:pt x="5074" y="21139"/>
                  <a:pt x="5074" y="20570"/>
                </a:cubicBezTo>
                <a:lnTo>
                  <a:pt x="5073" y="20570"/>
                </a:lnTo>
                <a:lnTo>
                  <a:pt x="5073" y="6209"/>
                </a:lnTo>
                <a:lnTo>
                  <a:pt x="4118" y="6209"/>
                </a:lnTo>
                <a:lnTo>
                  <a:pt x="4118" y="11672"/>
                </a:lnTo>
                <a:cubicBezTo>
                  <a:pt x="4118" y="12119"/>
                  <a:pt x="3197" y="12480"/>
                  <a:pt x="2059" y="12480"/>
                </a:cubicBezTo>
                <a:cubicBezTo>
                  <a:pt x="922" y="12480"/>
                  <a:pt x="0" y="12119"/>
                  <a:pt x="0" y="11672"/>
                </a:cubicBezTo>
                <a:lnTo>
                  <a:pt x="0" y="6209"/>
                </a:lnTo>
                <a:cubicBezTo>
                  <a:pt x="0" y="4905"/>
                  <a:pt x="2694" y="3847"/>
                  <a:pt x="6017" y="3847"/>
                </a:cubicBezTo>
                <a:close/>
                <a:moveTo>
                  <a:pt x="6374" y="1746"/>
                </a:moveTo>
                <a:cubicBezTo>
                  <a:pt x="6374" y="2711"/>
                  <a:pt x="8365" y="3493"/>
                  <a:pt x="10823" y="3493"/>
                </a:cubicBezTo>
                <a:cubicBezTo>
                  <a:pt x="13280" y="3493"/>
                  <a:pt x="15272" y="2711"/>
                  <a:pt x="15272" y="1746"/>
                </a:cubicBezTo>
                <a:cubicBezTo>
                  <a:pt x="15272" y="782"/>
                  <a:pt x="13280" y="0"/>
                  <a:pt x="10823" y="0"/>
                </a:cubicBezTo>
                <a:cubicBezTo>
                  <a:pt x="8365" y="0"/>
                  <a:pt x="6374" y="782"/>
                  <a:pt x="6374" y="1746"/>
                </a:cubicBezTo>
                <a:close/>
              </a:path>
            </a:pathLst>
          </a:custGeom>
          <a:solidFill>
            <a:srgbClr val="3484C9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cap="flat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  <p:txBody>
          <a:bodyPr lIns="0" tIns="0" rIns="0" bIns="0" anchor="ctr"/>
          <a:lstStyle/>
          <a:p>
            <a:endParaRPr lang="ru-RU"/>
          </a:p>
        </p:txBody>
      </p:sp>
      <p:pic>
        <p:nvPicPr>
          <p:cNvPr id="35848" name="Picture 2" descr="http://previews.123rf.com/images/youichi4411/youichi44111007/youichi4411100700030/7362104-Building-icons-set-Architectures-image-Stock-Vector-building-hospital-icon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33" t="48938" r="67906" b="27861"/>
          <a:stretch>
            <a:fillRect/>
          </a:stretch>
        </p:blipFill>
        <p:spPr bwMode="auto">
          <a:xfrm>
            <a:off x="2555875" y="4076700"/>
            <a:ext cx="1031875" cy="79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5849" name="Прямоугольник 3"/>
          <p:cNvGrpSpPr>
            <a:grpSpLocks/>
          </p:cNvGrpSpPr>
          <p:nvPr/>
        </p:nvGrpSpPr>
        <p:grpSpPr bwMode="auto">
          <a:xfrm>
            <a:off x="4432300" y="1727200"/>
            <a:ext cx="4265613" cy="1714500"/>
            <a:chOff x="2792" y="1088"/>
            <a:chExt cx="1592" cy="1080"/>
          </a:xfrm>
        </p:grpSpPr>
        <p:pic>
          <p:nvPicPr>
            <p:cNvPr id="35854" name="Прямоугольник 3"/>
            <p:cNvPicPr>
              <a:picLocks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92" y="1088"/>
              <a:ext cx="1592" cy="10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855" name="Text Box 10"/>
            <p:cNvSpPr txBox="1">
              <a:spLocks noChangeArrowheads="1"/>
            </p:cNvSpPr>
            <p:nvPr/>
          </p:nvSpPr>
          <p:spPr bwMode="auto">
            <a:xfrm>
              <a:off x="2832" y="1111"/>
              <a:ext cx="1519" cy="10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ru-RU" altLang="ru-RU" sz="3600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ЭЛН</a:t>
              </a:r>
            </a:p>
            <a:p>
              <a:pPr algn="ctr"/>
              <a:r>
                <a:rPr lang="ru-RU" altLang="ru-RU" sz="2800" dirty="0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  01 июля 2017</a:t>
              </a:r>
            </a:p>
          </p:txBody>
        </p:sp>
      </p:grpSp>
      <p:grpSp>
        <p:nvGrpSpPr>
          <p:cNvPr id="35850" name="Прямоугольник 19"/>
          <p:cNvGrpSpPr>
            <a:grpSpLocks/>
          </p:cNvGrpSpPr>
          <p:nvPr/>
        </p:nvGrpSpPr>
        <p:grpSpPr bwMode="auto">
          <a:xfrm>
            <a:off x="4343400" y="3746500"/>
            <a:ext cx="4495800" cy="1727200"/>
            <a:chOff x="2736" y="2360"/>
            <a:chExt cx="2832" cy="1088"/>
          </a:xfrm>
        </p:grpSpPr>
        <p:pic>
          <p:nvPicPr>
            <p:cNvPr id="35852" name="Прямоугольник 19"/>
            <p:cNvPicPr>
              <a:picLocks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36" y="2360"/>
              <a:ext cx="2832" cy="1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853" name="Text Box 13"/>
            <p:cNvSpPr txBox="1">
              <a:spLocks noChangeArrowheads="1"/>
            </p:cNvSpPr>
            <p:nvPr/>
          </p:nvSpPr>
          <p:spPr bwMode="auto">
            <a:xfrm>
              <a:off x="2833" y="2384"/>
              <a:ext cx="2646" cy="10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ru-RU" altLang="ru-RU" sz="3600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«Прямые выплаты»</a:t>
              </a:r>
            </a:p>
            <a:p>
              <a:pPr algn="ctr"/>
              <a:r>
                <a:rPr lang="ru-RU" altLang="ru-RU" sz="2800" dirty="0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  01 января 2020</a:t>
              </a:r>
            </a:p>
          </p:txBody>
        </p:sp>
      </p:grpSp>
      <p:sp>
        <p:nvSpPr>
          <p:cNvPr id="35851" name="Прямоугольник 2"/>
          <p:cNvSpPr>
            <a:spLocks noChangeArrowheads="1"/>
          </p:cNvSpPr>
          <p:nvPr/>
        </p:nvSpPr>
        <p:spPr bwMode="auto">
          <a:xfrm>
            <a:off x="1087438" y="49213"/>
            <a:ext cx="62214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r>
              <a:rPr lang="ru-RU" altLang="ru-RU" sz="14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ЗНАЧИМЫЕ ИЗМЕНЕНИЯ, ЗАТРАГИВАЮЩИЕ </a:t>
            </a:r>
          </a:p>
          <a:p>
            <a:r>
              <a:rPr lang="ru-RU" altLang="ru-RU" sz="14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СОЦИАЛЬНО –ЭКОНОМИЧЕСКУЮ  СФЕРУ РЕГИОНА </a:t>
            </a:r>
            <a:endParaRPr lang="ru-RU" altLang="ru-RU" sz="14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312789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770" name="Группа 16"/>
          <p:cNvGrpSpPr>
            <a:grpSpLocks/>
          </p:cNvGrpSpPr>
          <p:nvPr/>
        </p:nvGrpSpPr>
        <p:grpSpPr bwMode="auto">
          <a:xfrm>
            <a:off x="0" y="157790"/>
            <a:ext cx="9144000" cy="785812"/>
            <a:chOff x="0" y="131763"/>
            <a:chExt cx="9144000" cy="785812"/>
          </a:xfrm>
        </p:grpSpPr>
        <p:sp>
          <p:nvSpPr>
            <p:cNvPr id="32782" name="Line 16"/>
            <p:cNvSpPr>
              <a:spLocks noChangeShapeType="1"/>
            </p:cNvSpPr>
            <p:nvPr/>
          </p:nvSpPr>
          <p:spPr bwMode="auto">
            <a:xfrm>
              <a:off x="0" y="62230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83" name="Line 16"/>
            <p:cNvSpPr>
              <a:spLocks noChangeShapeType="1"/>
            </p:cNvSpPr>
            <p:nvPr/>
          </p:nvSpPr>
          <p:spPr bwMode="auto">
            <a:xfrm>
              <a:off x="0" y="69215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pic>
          <p:nvPicPr>
            <p:cNvPr id="32784" name="Picture 2" descr="Logo1_color_CMYK"/>
            <p:cNvPicPr>
              <a:picLocks noChangeAspect="1" noChangeArrowheads="1"/>
            </p:cNvPicPr>
            <p:nvPr/>
          </p:nvPicPr>
          <p:blipFill>
            <a:blip r:embed="rId3">
              <a:clrChange>
                <a:clrFrom>
                  <a:srgbClr val="FEFDFB"/>
                </a:clrFrom>
                <a:clrTo>
                  <a:srgbClr val="FEFDFB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138" y="131763"/>
              <a:ext cx="879475" cy="7858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2771" name="TextBox 2"/>
          <p:cNvSpPr txBox="1">
            <a:spLocks noChangeArrowheads="1"/>
          </p:cNvSpPr>
          <p:nvPr/>
        </p:nvSpPr>
        <p:spPr bwMode="auto">
          <a:xfrm>
            <a:off x="1301751" y="-95535"/>
            <a:ext cx="9144000" cy="862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kumimoji="1" lang="ru-RU" altLang="ru-RU" b="1" dirty="0">
                <a:solidFill>
                  <a:srgbClr val="FF0000"/>
                </a:solidFill>
              </a:rPr>
              <a:t> </a:t>
            </a:r>
          </a:p>
          <a:p>
            <a:pPr eaLnBrk="1" hangingPunct="1">
              <a:buFont typeface="Arial" panose="020B0604020202020204" pitchFamily="34" charset="0"/>
              <a:buNone/>
            </a:pPr>
            <a:r>
              <a:rPr kumimoji="1" lang="ru-RU" alt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ПРОГРАММА «ПОДГОТОВКА РАСЧЕТОВ ДЛЯ ФСС»</a:t>
            </a:r>
          </a:p>
          <a:p>
            <a:pPr eaLnBrk="1" hangingPunct="1">
              <a:buFont typeface="Arial" panose="020B0604020202020204" pitchFamily="34" charset="0"/>
              <a:buNone/>
            </a:pPr>
            <a:r>
              <a:rPr kumimoji="1" lang="ru-RU" alt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4" name="Прямоугольник 3">
            <a:extLst>
              <a:ext uri="{FF2B5EF4-FFF2-40B4-BE49-F238E27FC236}">
                <a16:creationId xmlns:a16="http://schemas.microsoft.com/office/drawing/2014/main" xmlns="" id="{F1DBFA72-A82E-EA49-8E6C-127AB5930058}"/>
              </a:ext>
            </a:extLst>
          </p:cNvPr>
          <p:cNvSpPr/>
          <p:nvPr/>
        </p:nvSpPr>
        <p:spPr>
          <a:xfrm>
            <a:off x="1617909" y="794406"/>
            <a:ext cx="7202563" cy="560153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algn="ctr">
              <a:spcAft>
                <a:spcPts val="0"/>
              </a:spcAft>
            </a:pPr>
            <a:r>
              <a:rPr lang="ru-RU" sz="1200" b="1" u="sng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Программа предназначена для предприятий и организаций</a:t>
            </a:r>
            <a:endParaRPr lang="ru-RU" sz="1200" b="1" u="sng" dirty="0">
              <a:solidFill>
                <a:srgbClr val="FF0000"/>
              </a:solidFill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ru-RU" sz="1100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Версия: </a:t>
            </a:r>
            <a:r>
              <a:rPr lang="ru-RU" sz="1100" b="1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2.0.4.81</a:t>
            </a:r>
            <a:endParaRPr lang="ru-RU" sz="1100" dirty="0">
              <a:solidFill>
                <a:srgbClr val="002060"/>
              </a:solidFill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ru-RU" sz="1100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Дата:</a:t>
            </a:r>
            <a:r>
              <a:rPr lang="ru-RU" sz="1100" b="1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20.09.2019</a:t>
            </a:r>
            <a:endParaRPr lang="ru-RU" sz="1100" dirty="0">
              <a:solidFill>
                <a:srgbClr val="002060"/>
              </a:solidFill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ru-RU" sz="1100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Имя файла:</a:t>
            </a:r>
            <a:r>
              <a:rPr lang="ru-RU" sz="1100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  <a:hlinkClick r:id="rId4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 setup_arm_fss_single_2_0_4_81.zip</a:t>
            </a:r>
            <a:r>
              <a:rPr lang="ru-RU" sz="1100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- локальная однопользовательская версия</a:t>
            </a:r>
            <a:endParaRPr lang="ru-RU" sz="1100" dirty="0">
              <a:solidFill>
                <a:srgbClr val="002060"/>
              </a:solidFill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ru-RU" sz="1100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Размер, байт</a:t>
            </a:r>
            <a:r>
              <a:rPr lang="ru-RU" sz="1100" b="1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 28 522 774</a:t>
            </a:r>
            <a:endParaRPr lang="ru-RU" sz="1100" dirty="0">
              <a:solidFill>
                <a:srgbClr val="002060"/>
              </a:solidFill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ru-RU" sz="1100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Функции программы:</a:t>
            </a:r>
            <a:endParaRPr lang="ru-RU" sz="1100" dirty="0">
              <a:solidFill>
                <a:srgbClr val="002060"/>
              </a:solidFill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ru-RU" sz="1100" b="1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отчетность:</a:t>
            </a:r>
            <a:endParaRPr lang="ru-RU" sz="1100" dirty="0">
              <a:solidFill>
                <a:srgbClr val="002060"/>
              </a:solidFill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>
              <a:spcAft>
                <a:spcPts val="0"/>
              </a:spcAft>
              <a:buSzPts val="1000"/>
              <a:buFont typeface="Symbol" pitchFamily="2" charset="2"/>
              <a:buChar char=""/>
              <a:tabLst>
                <a:tab pos="457200" algn="l"/>
              </a:tabLst>
            </a:pPr>
            <a:r>
              <a:rPr lang="ru-RU" sz="1100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заполнение расчетов "Форма 4-ФСС" и "Форма 4а-ФСС"</a:t>
            </a:r>
            <a:endParaRPr lang="ru-RU" sz="1100" dirty="0">
              <a:solidFill>
                <a:srgbClr val="002060"/>
              </a:solidFill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>
              <a:spcAft>
                <a:spcPts val="0"/>
              </a:spcAft>
              <a:buSzPts val="1000"/>
              <a:buFont typeface="Symbol" pitchFamily="2" charset="2"/>
              <a:buChar char=""/>
              <a:tabLst>
                <a:tab pos="457200" algn="l"/>
              </a:tabLst>
            </a:pPr>
            <a:r>
              <a:rPr lang="ru-RU" sz="1100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печать расчетов</a:t>
            </a:r>
            <a:endParaRPr lang="ru-RU" sz="1100" dirty="0">
              <a:solidFill>
                <a:srgbClr val="002060"/>
              </a:solidFill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>
              <a:spcAft>
                <a:spcPts val="0"/>
              </a:spcAft>
              <a:buSzPts val="1000"/>
              <a:buFont typeface="Symbol" pitchFamily="2" charset="2"/>
              <a:buChar char=""/>
              <a:tabLst>
                <a:tab pos="457200" algn="l"/>
              </a:tabLst>
            </a:pPr>
            <a:r>
              <a:rPr lang="ru-RU" sz="1100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выгрузка расчетов в файлы XML</a:t>
            </a:r>
            <a:endParaRPr lang="ru-RU" sz="1100" dirty="0">
              <a:solidFill>
                <a:srgbClr val="002060"/>
              </a:solidFill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>
              <a:spcAft>
                <a:spcPts val="0"/>
              </a:spcAft>
              <a:buSzPts val="1000"/>
              <a:buFont typeface="Symbol" pitchFamily="2" charset="2"/>
              <a:buChar char=""/>
              <a:tabLst>
                <a:tab pos="457200" algn="l"/>
              </a:tabLst>
            </a:pPr>
            <a:r>
              <a:rPr lang="ru-RU" sz="1100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шифрование файлов XML и их передача через шлюз</a:t>
            </a:r>
            <a:endParaRPr lang="ru-RU" sz="1100" dirty="0">
              <a:solidFill>
                <a:srgbClr val="002060"/>
              </a:solidFill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>
              <a:spcAft>
                <a:spcPts val="0"/>
              </a:spcAft>
              <a:buSzPts val="1000"/>
              <a:buFont typeface="Symbol" pitchFamily="2" charset="2"/>
              <a:buChar char=""/>
              <a:tabLst>
                <a:tab pos="457200" algn="l"/>
              </a:tabLst>
            </a:pPr>
            <a:r>
              <a:rPr lang="ru-RU" sz="1100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просмотр квитанций по переданным расчетам</a:t>
            </a:r>
            <a:endParaRPr lang="ru-RU" sz="1100" dirty="0">
              <a:solidFill>
                <a:srgbClr val="002060"/>
              </a:solidFill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ru-RU" sz="1100" b="1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пособия:</a:t>
            </a:r>
            <a:endParaRPr lang="ru-RU" sz="1100" dirty="0">
              <a:solidFill>
                <a:srgbClr val="002060"/>
              </a:solidFill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>
              <a:spcAft>
                <a:spcPts val="0"/>
              </a:spcAft>
              <a:buSzPts val="1000"/>
              <a:buFont typeface="Symbol" pitchFamily="2" charset="2"/>
              <a:buChar char=""/>
              <a:tabLst>
                <a:tab pos="457200" algn="l"/>
              </a:tabLst>
            </a:pPr>
            <a:r>
              <a:rPr lang="ru-RU" sz="1100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формирование электронных реестров для выплат пособий (для регионов, в которых произошла отмена зачетного механизма)</a:t>
            </a:r>
            <a:endParaRPr lang="ru-RU" sz="1100" dirty="0">
              <a:solidFill>
                <a:srgbClr val="002060"/>
              </a:solidFill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ru-RU" sz="1100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Включает в себя программу "Подписание и шифрование электронных документов" версии </a:t>
            </a:r>
            <a:r>
              <a:rPr lang="ru-RU" sz="1100" b="1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1.0.2.31</a:t>
            </a:r>
            <a:endParaRPr lang="ru-RU" sz="1100" dirty="0">
              <a:solidFill>
                <a:srgbClr val="002060"/>
              </a:solidFill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ru-RU" sz="1100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Сетевая многопользовательская версия программы </a:t>
            </a:r>
            <a:r>
              <a:rPr lang="ru-RU" sz="1100" b="1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2.0.4.81</a:t>
            </a:r>
            <a:r>
              <a:rPr lang="ru-RU" sz="1100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 </a:t>
            </a:r>
            <a:r>
              <a:rPr lang="ru-RU" sz="1100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  <a:hlinkClick r:id="rId5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setup_arm_fss_net_2_0_4_81.zip</a:t>
            </a:r>
            <a:r>
              <a:rPr lang="ru-RU" sz="1100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 (</a:t>
            </a:r>
            <a:r>
              <a:rPr lang="ru-RU" sz="1100" b="1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26 129 710</a:t>
            </a:r>
            <a:r>
              <a:rPr lang="ru-RU" sz="1100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байт)</a:t>
            </a:r>
            <a:endParaRPr lang="ru-RU" sz="1100" dirty="0">
              <a:solidFill>
                <a:srgbClr val="002060"/>
              </a:solidFill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ru-RU" sz="1100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История изменений: </a:t>
            </a:r>
            <a:r>
              <a:rPr lang="ru-RU" sz="1100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  <a:hlinkClick r:id="rId6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ARM_F4.txt</a:t>
            </a:r>
            <a:r>
              <a:rPr lang="ru-RU" sz="1100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100" dirty="0">
              <a:solidFill>
                <a:srgbClr val="002060"/>
              </a:solidFill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ru-RU" sz="1100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Инструкция по установке: </a:t>
            </a:r>
            <a:r>
              <a:rPr lang="ru-RU" sz="1100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  <a:hlinkClick r:id="rId7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instruct_fss.zip</a:t>
            </a:r>
            <a:r>
              <a:rPr lang="ru-RU" sz="1100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(</a:t>
            </a:r>
            <a:r>
              <a:rPr lang="ru-RU" sz="1100" b="1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13 281 271</a:t>
            </a:r>
            <a:r>
              <a:rPr lang="ru-RU" sz="1100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байта)</a:t>
            </a:r>
          </a:p>
          <a:p>
            <a:pPr>
              <a:spcAft>
                <a:spcPts val="0"/>
              </a:spcAft>
            </a:pPr>
            <a:endParaRPr lang="ru-RU" sz="1100" dirty="0">
              <a:solidFill>
                <a:srgbClr val="002060"/>
              </a:solidFill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ru-RU" sz="1100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  <a:hlinkClick r:id="rId8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База адресов КЛАДР в архиве ZIP</a:t>
            </a:r>
            <a:endParaRPr lang="ru-RU" sz="1100" dirty="0">
              <a:solidFill>
                <a:srgbClr val="002060"/>
              </a:solidFill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ru-RU" sz="1100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Использовать необязательно, при желании можно распаковать файл </a:t>
            </a:r>
            <a:r>
              <a:rPr lang="ru-RU" sz="1100" dirty="0" err="1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address.fdb</a:t>
            </a:r>
            <a:r>
              <a:rPr lang="ru-RU" sz="1100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в папку \</a:t>
            </a:r>
            <a:r>
              <a:rPr lang="ru-RU" sz="1100" dirty="0" err="1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DataBase</a:t>
            </a:r>
            <a:r>
              <a:rPr lang="ru-RU" sz="1100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\SBADDRESS\ (в папке установки программы), заменив имеющийся.</a:t>
            </a:r>
            <a:endParaRPr lang="ru-RU" sz="1100" dirty="0">
              <a:solidFill>
                <a:srgbClr val="002060"/>
              </a:solidFill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ru-RU" sz="1100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Проверить адрес по справочнику ФИАС можно по ссылке: </a:t>
            </a:r>
            <a:r>
              <a:rPr lang="ru-RU" sz="1100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  <a:hlinkClick r:id="rId9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https://fias.nalog.ru/</a:t>
            </a:r>
            <a:endParaRPr lang="ru-RU" sz="1100" dirty="0">
              <a:solidFill>
                <a:srgbClr val="002060"/>
              </a:solidFill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ru-RU" sz="1100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r>
              <a:rPr lang="ru-RU" sz="1100" dirty="0">
                <a:solidFill>
                  <a:srgbClr val="343434"/>
                </a:solidFill>
                <a:latin typeface="Arial" panose="020B0604020202020204" pitchFamily="34" charset="0"/>
              </a:rPr>
              <a:t> </a:t>
            </a:r>
          </a:p>
          <a:p>
            <a:pPr>
              <a:spcAft>
                <a:spcPts val="0"/>
              </a:spcAft>
            </a:pPr>
            <a:endParaRPr lang="ru-RU" sz="1100" dirty="0">
              <a:solidFill>
                <a:srgbClr val="343434"/>
              </a:solidFill>
              <a:latin typeface="Arial" panose="020B0604020202020204" pitchFamily="34" charset="0"/>
            </a:endParaRPr>
          </a:p>
          <a:p>
            <a:pPr>
              <a:spcAft>
                <a:spcPts val="0"/>
              </a:spcAft>
            </a:pPr>
            <a:endParaRPr lang="ru-RU" sz="1100" dirty="0">
              <a:solidFill>
                <a:srgbClr val="343434"/>
              </a:solidFill>
              <a:latin typeface="Arial" panose="020B0604020202020204" pitchFamily="34" charset="0"/>
            </a:endParaRPr>
          </a:p>
          <a:p>
            <a:pPr algn="ctr"/>
            <a:r>
              <a:rPr lang="ru-RU" sz="1200" b="1" u="sng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Для страхователей, разрабатывающих свое программное обеспечение </a:t>
            </a:r>
          </a:p>
          <a:p>
            <a:pPr algn="ctr"/>
            <a:r>
              <a:rPr lang="ru-RU" sz="1200" b="1" u="sng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для работы с «Прямыми выплатами»</a:t>
            </a:r>
            <a:endParaRPr lang="ru-RU" sz="1200" u="sng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ru-RU" sz="1200" dirty="0">
                <a:solidFill>
                  <a:srgbClr val="34343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Спецификацию на обмен данными в электронном виде о факте, параметрах нетрудоспособности и других сведениях, необходимых для расчета пособий и осуществления их выплат (Версия 1.7.6) можно посмотреть по ссылке  </a:t>
            </a:r>
            <a:r>
              <a:rPr lang="en" sz="1200" u="sng" dirty="0">
                <a:solidFill>
                  <a:srgbClr val="053972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10"/>
              </a:rPr>
              <a:t>http://www.consultant.ru/document/cons_doc_LAW_319204/</a:t>
            </a:r>
            <a:endParaRPr lang="ru-RU" sz="1200" dirty="0">
              <a:solidFill>
                <a:srgbClr val="002060"/>
              </a:solidFill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6" name="Рисунок 5">
            <a:extLst>
              <a:ext uri="{FF2B5EF4-FFF2-40B4-BE49-F238E27FC236}">
                <a16:creationId xmlns:a16="http://schemas.microsoft.com/office/drawing/2014/main" xmlns="" id="{8CAE1480-E4DC-654C-BBE4-7E911140C68D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105" y="4811763"/>
            <a:ext cx="1433571" cy="1584176"/>
          </a:xfrm>
          <a:prstGeom prst="rect">
            <a:avLst/>
          </a:prstGeom>
        </p:spPr>
      </p:pic>
      <p:pic>
        <p:nvPicPr>
          <p:cNvPr id="8" name="Рисунок 7">
            <a:extLst>
              <a:ext uri="{FF2B5EF4-FFF2-40B4-BE49-F238E27FC236}">
                <a16:creationId xmlns:a16="http://schemas.microsoft.com/office/drawing/2014/main" xmlns="" id="{57969EB9-D366-4E4F-B171-6067C1FD4559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7686" y="943602"/>
            <a:ext cx="1070407" cy="1314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0224315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938" name="Группа 16"/>
          <p:cNvGrpSpPr>
            <a:grpSpLocks/>
          </p:cNvGrpSpPr>
          <p:nvPr/>
        </p:nvGrpSpPr>
        <p:grpSpPr bwMode="auto">
          <a:xfrm>
            <a:off x="0" y="131763"/>
            <a:ext cx="9144000" cy="785812"/>
            <a:chOff x="0" y="131763"/>
            <a:chExt cx="9144000" cy="785812"/>
          </a:xfrm>
        </p:grpSpPr>
        <p:sp>
          <p:nvSpPr>
            <p:cNvPr id="39947" name="Line 16"/>
            <p:cNvSpPr>
              <a:spLocks noChangeShapeType="1"/>
            </p:cNvSpPr>
            <p:nvPr/>
          </p:nvSpPr>
          <p:spPr bwMode="auto">
            <a:xfrm>
              <a:off x="0" y="62230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948" name="Line 16"/>
            <p:cNvSpPr>
              <a:spLocks noChangeShapeType="1"/>
            </p:cNvSpPr>
            <p:nvPr/>
          </p:nvSpPr>
          <p:spPr bwMode="auto">
            <a:xfrm>
              <a:off x="0" y="69215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pic>
          <p:nvPicPr>
            <p:cNvPr id="39949" name="Picture 2" descr="Logo1_color_CMYK"/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FEFDFB"/>
                </a:clrFrom>
                <a:clrTo>
                  <a:srgbClr val="FEFDFB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138" y="131763"/>
              <a:ext cx="879475" cy="7858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9939" name="Text Box 1"/>
          <p:cNvSpPr txBox="1">
            <a:spLocks noChangeArrowheads="1"/>
          </p:cNvSpPr>
          <p:nvPr/>
        </p:nvSpPr>
        <p:spPr bwMode="auto">
          <a:xfrm>
            <a:off x="1301751" y="42861"/>
            <a:ext cx="6700838" cy="644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tIns="55080" anchor="ctr"/>
          <a:lstStyle>
            <a:lvl1pPr defTabSz="449263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 defTabSz="449263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 defTabSz="449263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 defTabSz="449263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 defTabSz="449263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>
              <a:buFont typeface="Arial" panose="020B0604020202020204" pitchFamily="34" charset="0"/>
              <a:buNone/>
            </a:pPr>
            <a:r>
              <a:rPr lang="ru-RU" altLang="ru-RU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ВАЖНО! </a:t>
            </a:r>
          </a:p>
        </p:txBody>
      </p:sp>
      <p:sp>
        <p:nvSpPr>
          <p:cNvPr id="2" name="Прямоугольник 1">
            <a:extLst/>
          </p:cNvPr>
          <p:cNvSpPr>
            <a:spLocks noChangeArrowheads="1"/>
          </p:cNvSpPr>
          <p:nvPr/>
        </p:nvSpPr>
        <p:spPr bwMode="auto">
          <a:xfrm>
            <a:off x="827089" y="3238500"/>
            <a:ext cx="7705352" cy="95410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>
            <a:spAutoFit/>
          </a:bodyPr>
          <a:lstStyle>
            <a:lvl1pPr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>
              <a:defRPr/>
            </a:pPr>
            <a:r>
              <a:rPr kumimoji="0" lang="ru-RU" altLang="ru-RU" sz="1400" b="1" u="sng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РАЗМЕР ПОСОБИЙ И ФОРМУЛА РАСЧЕТА ПОСОБИЙ НЕ </a:t>
            </a:r>
            <a:r>
              <a:rPr kumimoji="0" lang="ru-RU" altLang="ru-RU" sz="1400" b="1" u="sng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ИЗМЕНИЛИСЬ</a:t>
            </a:r>
            <a:endParaRPr kumimoji="0" lang="ru-RU" altLang="ru-RU" sz="1400" b="1" u="sng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defRPr/>
            </a:pPr>
            <a:endParaRPr kumimoji="0" lang="ru-RU" altLang="ru-RU" sz="1400" dirty="0">
              <a:solidFill>
                <a:srgbClr val="4A452A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defRPr/>
            </a:pPr>
            <a:r>
              <a:rPr kumimoji="0" lang="ru-RU" altLang="ru-RU" sz="14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Изменилась </a:t>
            </a:r>
            <a:r>
              <a:rPr kumimoji="0" lang="ru-RU" altLang="ru-RU" sz="1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схема взаимодействия </a:t>
            </a:r>
            <a:r>
              <a:rPr kumimoji="0"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отделения Фонда со страхователями и застрахованными лицами</a:t>
            </a:r>
          </a:p>
        </p:txBody>
      </p:sp>
      <p:sp>
        <p:nvSpPr>
          <p:cNvPr id="94214" name="TextBox 1">
            <a:extLst/>
          </p:cNvPr>
          <p:cNvSpPr txBox="1">
            <a:spLocks noChangeArrowheads="1"/>
          </p:cNvSpPr>
          <p:nvPr/>
        </p:nvSpPr>
        <p:spPr bwMode="auto">
          <a:xfrm>
            <a:off x="2123728" y="987534"/>
            <a:ext cx="6408712" cy="181588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>
            <a:spAutoFit/>
          </a:bodyPr>
          <a:lstStyle>
            <a:lvl1pPr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kumimoji="0" lang="ru-RU" altLang="ru-RU" sz="1400" b="1" u="sng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ЗАЧЕТНЫЙ ПРИНЦИП УПЛАТЫ СТРАХОВЫХ ВЗНОСОВ </a:t>
            </a:r>
            <a:r>
              <a:rPr kumimoji="0" lang="ru-RU" altLang="ru-RU" sz="1400" b="1" u="sng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/>
            </a:r>
            <a:br>
              <a:rPr kumimoji="0" lang="ru-RU" altLang="ru-RU" sz="1400" b="1" u="sng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kumimoji="0" lang="ru-RU" altLang="ru-RU" sz="1400" b="1" u="sng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 РАБОТАЕТ</a:t>
            </a:r>
            <a:endParaRPr kumimoji="0" lang="ru-RU" altLang="ru-RU" sz="14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 eaLnBrk="1" hangingPunct="1">
              <a:defRPr/>
            </a:pPr>
            <a:endParaRPr kumimoji="0" lang="ru-RU" altLang="ru-RU" sz="1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 eaLnBrk="1" hangingPunct="1">
              <a:defRPr/>
            </a:pPr>
            <a:r>
              <a:rPr kumimoji="0"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Уплата</a:t>
            </a:r>
            <a:r>
              <a:rPr kumimoji="0" lang="en-US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страховых</a:t>
            </a:r>
            <a:r>
              <a:rPr kumimoji="0" lang="en-US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взносов</a:t>
            </a:r>
            <a:r>
              <a:rPr kumimoji="0" lang="en-US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</a:t>
            </a:r>
            <a:r>
              <a:rPr kumimoji="0" lang="en-US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обязательное</a:t>
            </a:r>
            <a:r>
              <a:rPr kumimoji="0" lang="en-US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социальное</a:t>
            </a:r>
            <a:r>
              <a:rPr kumimoji="0" lang="en-US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страхование</a:t>
            </a:r>
            <a:r>
              <a:rPr kumimoji="0" lang="en-US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ru-RU" altLang="ru-RU" sz="1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осуществляется</a:t>
            </a:r>
            <a:r>
              <a:rPr kumimoji="0" lang="en-US" altLang="ru-RU" sz="1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ru-RU" altLang="ru-RU" sz="1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</a:t>
            </a:r>
            <a:r>
              <a:rPr kumimoji="0" lang="en-US" altLang="ru-RU" sz="1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ru-RU" altLang="ru-RU" sz="1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установленном</a:t>
            </a:r>
            <a:r>
              <a:rPr kumimoji="0" lang="en-US" altLang="ru-RU" sz="1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ru-RU" altLang="ru-RU" sz="1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порядке</a:t>
            </a:r>
            <a:r>
              <a:rPr kumimoji="0" lang="en-US" altLang="ru-RU" sz="1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ru-RU" altLang="ru-RU" sz="1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</a:t>
            </a:r>
            <a:r>
              <a:rPr kumimoji="0" lang="en-US" altLang="ru-RU" sz="1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ru-RU" altLang="ru-RU" sz="1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полном</a:t>
            </a:r>
            <a:r>
              <a:rPr kumimoji="0" lang="en-US" altLang="ru-RU" sz="1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ru-RU" altLang="ru-RU" sz="1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объеме</a:t>
            </a:r>
            <a:r>
              <a:rPr kumimoji="0" lang="en-US" altLang="ru-RU" sz="1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ru-RU" altLang="ru-RU" sz="1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без</a:t>
            </a:r>
            <a:r>
              <a:rPr kumimoji="0" lang="en-US" altLang="ru-RU" sz="1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ru-RU" altLang="ru-RU" sz="1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уменьшения</a:t>
            </a:r>
            <a:r>
              <a:rPr kumimoji="0" lang="en-US" altLang="ru-RU" sz="1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ru-RU" altLang="ru-RU" sz="1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</a:t>
            </a:r>
            <a:r>
              <a:rPr kumimoji="0" lang="en-US" altLang="ru-RU" sz="1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ru-RU" altLang="ru-RU" sz="1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сумму</a:t>
            </a:r>
            <a:r>
              <a:rPr kumimoji="0" lang="en-US" altLang="ru-RU" sz="1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ru-RU" altLang="ru-RU" sz="1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расходов</a:t>
            </a:r>
            <a:r>
              <a:rPr kumimoji="0" lang="en-US" altLang="ru-RU" sz="1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kumimoji="0" lang="ru-RU" alt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 eaLnBrk="1" hangingPunct="1">
              <a:defRPr/>
            </a:pPr>
            <a:r>
              <a:rPr kumimoji="0"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</a:t>
            </a:r>
            <a:r>
              <a:rPr kumimoji="0" lang="en-US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выплату</a:t>
            </a:r>
            <a:r>
              <a:rPr kumimoji="0" lang="en-US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обязательного</a:t>
            </a:r>
            <a:r>
              <a:rPr kumimoji="0" lang="en-US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страхового</a:t>
            </a:r>
            <a:r>
              <a:rPr kumimoji="0" lang="en-US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обеспечения</a:t>
            </a:r>
            <a:r>
              <a:rPr kumimoji="0" lang="en-US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</a:t>
            </a:r>
            <a:r>
              <a:rPr kumimoji="0" lang="en-US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соответствующему</a:t>
            </a:r>
            <a:r>
              <a:rPr kumimoji="0" lang="en-US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виду</a:t>
            </a:r>
            <a:r>
              <a:rPr kumimoji="0" lang="en-US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обязательного</a:t>
            </a:r>
            <a:r>
              <a:rPr kumimoji="0" lang="en-US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социального</a:t>
            </a:r>
            <a:r>
              <a:rPr kumimoji="0" lang="en-US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страхования</a:t>
            </a:r>
          </a:p>
        </p:txBody>
      </p:sp>
      <p:pic>
        <p:nvPicPr>
          <p:cNvPr id="39944" name="Picture 2" descr="Logo1_color_CMYK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EFDFB"/>
              </a:clrFrom>
              <a:clrTo>
                <a:srgbClr val="FEFDFB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138" y="142875"/>
            <a:ext cx="879475" cy="7858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" name="Прямоугольник 17">
            <a:extLst/>
          </p:cNvPr>
          <p:cNvSpPr/>
          <p:nvPr/>
        </p:nvSpPr>
        <p:spPr>
          <a:xfrm>
            <a:off x="827088" y="4756150"/>
            <a:ext cx="7800975" cy="187801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>
            <a:spAutoFit/>
          </a:bodyPr>
          <a:lstStyle>
            <a:lvl1pPr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kumimoji="0" lang="ru-RU" altLang="ru-RU" sz="1400" b="1" u="sng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РЕГИОНАЛЬНОЕ ОТДЕЛЕНИЕ ФОНДА ОБЕСПЕЧИВАЕТ</a:t>
            </a:r>
          </a:p>
          <a:p>
            <a:pPr algn="ctr" eaLnBrk="1" hangingPunct="1">
              <a:defRPr/>
            </a:pPr>
            <a:r>
              <a:rPr kumimoji="0" lang="ru-RU" altLang="ru-RU" sz="1400" b="1" u="sng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algn="ctr" eaLnBrk="1" hangingPunct="1">
              <a:buFont typeface="Wingdings" panose="05000000000000000000" pitchFamily="2" charset="2"/>
              <a:buChar char="ü"/>
              <a:defRPr/>
            </a:pPr>
            <a:r>
              <a:rPr kumimoji="0" lang="ru-RU" altLang="ru-RU" sz="1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Расчёт  и выплату  пособия </a:t>
            </a:r>
            <a:r>
              <a:rPr kumimoji="0"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работающим гражданам </a:t>
            </a:r>
          </a:p>
          <a:p>
            <a:pPr algn="ctr" eaLnBrk="1" hangingPunct="1">
              <a:buFont typeface="Wingdings" panose="05000000000000000000" pitchFamily="2" charset="2"/>
              <a:buChar char="ü"/>
              <a:defRPr/>
            </a:pPr>
            <a:r>
              <a:rPr kumimoji="0" lang="ru-RU" altLang="ru-RU" sz="1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Удержание и перечисление НДФЛ </a:t>
            </a:r>
            <a:r>
              <a:rPr kumimoji="0"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без учета налоговых вычетов </a:t>
            </a:r>
          </a:p>
          <a:p>
            <a:pPr algn="ctr" eaLnBrk="1" hangingPunct="1">
              <a:defRPr/>
            </a:pPr>
            <a:r>
              <a:rPr kumimoji="0"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 суммы пособия за счет средств ФСС </a:t>
            </a:r>
          </a:p>
          <a:p>
            <a:pPr algn="ctr" eaLnBrk="1" hangingPunct="1">
              <a:buFont typeface="Wingdings" panose="05000000000000000000" pitchFamily="2" charset="2"/>
              <a:buChar char="ü"/>
              <a:defRPr/>
            </a:pPr>
            <a:r>
              <a:rPr kumimoji="0" lang="ru-RU" altLang="ru-RU" sz="1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Выдачу справок 2-НДФЛ </a:t>
            </a:r>
            <a:r>
              <a:rPr kumimoji="0"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(по запросу физического лица)</a:t>
            </a:r>
          </a:p>
          <a:p>
            <a:pPr algn="ctr" eaLnBrk="1" hangingPunct="1">
              <a:buFont typeface="Wingdings" panose="05000000000000000000" pitchFamily="2" charset="2"/>
              <a:buChar char="ü"/>
              <a:defRPr/>
            </a:pPr>
            <a:r>
              <a:rPr kumimoji="0" lang="ru-RU" altLang="ru-RU" sz="1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Выдачу справок о доходах </a:t>
            </a:r>
            <a:r>
              <a:rPr kumimoji="0"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для субсидий</a:t>
            </a:r>
          </a:p>
          <a:p>
            <a:pPr algn="ctr" eaLnBrk="1" hangingPunct="1">
              <a:buFont typeface="Wingdings" panose="05000000000000000000" pitchFamily="2" charset="2"/>
              <a:buChar char="ü"/>
              <a:defRPr/>
            </a:pPr>
            <a:r>
              <a:rPr kumimoji="0" lang="ru-RU" altLang="ru-RU" sz="1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Удержание алиментов </a:t>
            </a:r>
            <a:r>
              <a:rPr kumimoji="0"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из сумм назначенных пособий</a:t>
            </a:r>
          </a:p>
        </p:txBody>
      </p:sp>
      <p:pic>
        <p:nvPicPr>
          <p:cNvPr id="4" name="Рисунок 3">
            <a:extLst>
              <a:ext uri="{FF2B5EF4-FFF2-40B4-BE49-F238E27FC236}">
                <a16:creationId xmlns:a16="http://schemas.microsoft.com/office/drawing/2014/main" xmlns="" id="{30885261-671D-874F-B2EF-E08258740A7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1217612"/>
            <a:ext cx="1739900" cy="1168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42039458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866" name="Группа 16"/>
          <p:cNvGrpSpPr>
            <a:grpSpLocks/>
          </p:cNvGrpSpPr>
          <p:nvPr/>
        </p:nvGrpSpPr>
        <p:grpSpPr bwMode="auto">
          <a:xfrm>
            <a:off x="0" y="131763"/>
            <a:ext cx="9144000" cy="785812"/>
            <a:chOff x="0" y="131763"/>
            <a:chExt cx="9144000" cy="785812"/>
          </a:xfrm>
        </p:grpSpPr>
        <p:sp>
          <p:nvSpPr>
            <p:cNvPr id="36872" name="Line 16"/>
            <p:cNvSpPr>
              <a:spLocks noChangeShapeType="1"/>
            </p:cNvSpPr>
            <p:nvPr/>
          </p:nvSpPr>
          <p:spPr bwMode="auto">
            <a:xfrm>
              <a:off x="0" y="62230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873" name="Line 16"/>
            <p:cNvSpPr>
              <a:spLocks noChangeShapeType="1"/>
            </p:cNvSpPr>
            <p:nvPr/>
          </p:nvSpPr>
          <p:spPr bwMode="auto">
            <a:xfrm>
              <a:off x="0" y="69215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pic>
          <p:nvPicPr>
            <p:cNvPr id="36874" name="Picture 2" descr="Logo1_color_CMYK"/>
            <p:cNvPicPr>
              <a:picLocks noChangeAspect="1" noChangeArrowheads="1"/>
            </p:cNvPicPr>
            <p:nvPr/>
          </p:nvPicPr>
          <p:blipFill>
            <a:blip r:embed="rId3">
              <a:clrChange>
                <a:clrFrom>
                  <a:srgbClr val="FEFDFB"/>
                </a:clrFrom>
                <a:clrTo>
                  <a:srgbClr val="FEFDFB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138" y="131763"/>
              <a:ext cx="879475" cy="7858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75" name="Rectangle 3"/>
            <p:cNvSpPr>
              <a:spLocks noChangeArrowheads="1"/>
            </p:cNvSpPr>
            <p:nvPr/>
          </p:nvSpPr>
          <p:spPr bwMode="auto">
            <a:xfrm>
              <a:off x="1125538" y="131763"/>
              <a:ext cx="7588250" cy="446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 anchor="ctr"/>
            <a:lstStyle>
              <a:lvl1pPr defTabSz="912813">
                <a:tabLst>
                  <a:tab pos="0" algn="l"/>
                  <a:tab pos="912813" algn="l"/>
                  <a:tab pos="1827213" algn="l"/>
                  <a:tab pos="2741613" algn="l"/>
                  <a:tab pos="3656013" algn="l"/>
                  <a:tab pos="4570413" algn="l"/>
                  <a:tab pos="5484813" algn="l"/>
                  <a:tab pos="6399213" algn="l"/>
                  <a:tab pos="7313613" algn="l"/>
                  <a:tab pos="8228013" algn="l"/>
                  <a:tab pos="9142413" algn="l"/>
                  <a:tab pos="1005681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1pPr>
              <a:lvl2pPr marL="742950" indent="-285750" defTabSz="912813">
                <a:tabLst>
                  <a:tab pos="0" algn="l"/>
                  <a:tab pos="912813" algn="l"/>
                  <a:tab pos="1827213" algn="l"/>
                  <a:tab pos="2741613" algn="l"/>
                  <a:tab pos="3656013" algn="l"/>
                  <a:tab pos="4570413" algn="l"/>
                  <a:tab pos="5484813" algn="l"/>
                  <a:tab pos="6399213" algn="l"/>
                  <a:tab pos="7313613" algn="l"/>
                  <a:tab pos="8228013" algn="l"/>
                  <a:tab pos="9142413" algn="l"/>
                  <a:tab pos="1005681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2pPr>
              <a:lvl3pPr marL="1143000" indent="-228600" defTabSz="912813">
                <a:tabLst>
                  <a:tab pos="0" algn="l"/>
                  <a:tab pos="912813" algn="l"/>
                  <a:tab pos="1827213" algn="l"/>
                  <a:tab pos="2741613" algn="l"/>
                  <a:tab pos="3656013" algn="l"/>
                  <a:tab pos="4570413" algn="l"/>
                  <a:tab pos="5484813" algn="l"/>
                  <a:tab pos="6399213" algn="l"/>
                  <a:tab pos="7313613" algn="l"/>
                  <a:tab pos="8228013" algn="l"/>
                  <a:tab pos="9142413" algn="l"/>
                  <a:tab pos="1005681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3pPr>
              <a:lvl4pPr marL="1600200" indent="-228600" defTabSz="912813">
                <a:tabLst>
                  <a:tab pos="0" algn="l"/>
                  <a:tab pos="912813" algn="l"/>
                  <a:tab pos="1827213" algn="l"/>
                  <a:tab pos="2741613" algn="l"/>
                  <a:tab pos="3656013" algn="l"/>
                  <a:tab pos="4570413" algn="l"/>
                  <a:tab pos="5484813" algn="l"/>
                  <a:tab pos="6399213" algn="l"/>
                  <a:tab pos="7313613" algn="l"/>
                  <a:tab pos="8228013" algn="l"/>
                  <a:tab pos="9142413" algn="l"/>
                  <a:tab pos="1005681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4pPr>
              <a:lvl5pPr marL="2057400" indent="-228600" defTabSz="912813">
                <a:tabLst>
                  <a:tab pos="0" algn="l"/>
                  <a:tab pos="912813" algn="l"/>
                  <a:tab pos="1827213" algn="l"/>
                  <a:tab pos="2741613" algn="l"/>
                  <a:tab pos="3656013" algn="l"/>
                  <a:tab pos="4570413" algn="l"/>
                  <a:tab pos="5484813" algn="l"/>
                  <a:tab pos="6399213" algn="l"/>
                  <a:tab pos="7313613" algn="l"/>
                  <a:tab pos="8228013" algn="l"/>
                  <a:tab pos="9142413" algn="l"/>
                  <a:tab pos="1005681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5pPr>
              <a:lvl6pPr marL="2514600" indent="-228600" defTabSz="912813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912813" algn="l"/>
                  <a:tab pos="1827213" algn="l"/>
                  <a:tab pos="2741613" algn="l"/>
                  <a:tab pos="3656013" algn="l"/>
                  <a:tab pos="4570413" algn="l"/>
                  <a:tab pos="5484813" algn="l"/>
                  <a:tab pos="6399213" algn="l"/>
                  <a:tab pos="7313613" algn="l"/>
                  <a:tab pos="8228013" algn="l"/>
                  <a:tab pos="9142413" algn="l"/>
                  <a:tab pos="1005681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6pPr>
              <a:lvl7pPr marL="2971800" indent="-228600" defTabSz="912813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912813" algn="l"/>
                  <a:tab pos="1827213" algn="l"/>
                  <a:tab pos="2741613" algn="l"/>
                  <a:tab pos="3656013" algn="l"/>
                  <a:tab pos="4570413" algn="l"/>
                  <a:tab pos="5484813" algn="l"/>
                  <a:tab pos="6399213" algn="l"/>
                  <a:tab pos="7313613" algn="l"/>
                  <a:tab pos="8228013" algn="l"/>
                  <a:tab pos="9142413" algn="l"/>
                  <a:tab pos="1005681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7pPr>
              <a:lvl8pPr marL="3429000" indent="-228600" defTabSz="912813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912813" algn="l"/>
                  <a:tab pos="1827213" algn="l"/>
                  <a:tab pos="2741613" algn="l"/>
                  <a:tab pos="3656013" algn="l"/>
                  <a:tab pos="4570413" algn="l"/>
                  <a:tab pos="5484813" algn="l"/>
                  <a:tab pos="6399213" algn="l"/>
                  <a:tab pos="7313613" algn="l"/>
                  <a:tab pos="8228013" algn="l"/>
                  <a:tab pos="9142413" algn="l"/>
                  <a:tab pos="1005681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8pPr>
              <a:lvl9pPr marL="3886200" indent="-228600" defTabSz="912813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912813" algn="l"/>
                  <a:tab pos="1827213" algn="l"/>
                  <a:tab pos="2741613" algn="l"/>
                  <a:tab pos="3656013" algn="l"/>
                  <a:tab pos="4570413" algn="l"/>
                  <a:tab pos="5484813" algn="l"/>
                  <a:tab pos="6399213" algn="l"/>
                  <a:tab pos="7313613" algn="l"/>
                  <a:tab pos="8228013" algn="l"/>
                  <a:tab pos="9142413" algn="l"/>
                  <a:tab pos="1005681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endParaRPr lang="ru-RU" altLang="ru-RU" sz="1200" b="1">
                <a:solidFill>
                  <a:srgbClr val="00549A"/>
                </a:solidFill>
                <a:latin typeface="Times New Roman" panose="02020603050405020304" pitchFamily="18" charset="0"/>
              </a:endParaRPr>
            </a:p>
          </p:txBody>
        </p:sp>
      </p:grpSp>
      <p:sp>
        <p:nvSpPr>
          <p:cNvPr id="10" name="Скругленный прямоугольник 9"/>
          <p:cNvSpPr>
            <a:spLocks noChangeArrowheads="1"/>
          </p:cNvSpPr>
          <p:nvPr/>
        </p:nvSpPr>
        <p:spPr bwMode="auto">
          <a:xfrm>
            <a:off x="1979712" y="1203158"/>
            <a:ext cx="6924675" cy="1008063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EDEDED"/>
              </a:gs>
              <a:gs pos="64999">
                <a:srgbClr val="D0D0D0"/>
              </a:gs>
              <a:gs pos="100000">
                <a:srgbClr val="BCBCBC"/>
              </a:gs>
            </a:gsLst>
            <a:lin ang="5400000" scaled="1"/>
          </a:gradFill>
          <a:ln w="9525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</p:spPr>
        <p:txBody>
          <a:bodyPr anchor="ctr"/>
          <a:lstStyle>
            <a:lvl1pPr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kumimoji="0" lang="ru-RU" altLang="ru-RU" sz="1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Постановление Правительства </a:t>
            </a:r>
            <a:r>
              <a:rPr kumimoji="0" lang="ru-RU" altLang="ru-RU" sz="18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Российской Федерации от 21.04.2011 №294 «Об особенностях финансового обеспечения, назначения и выплаты …»</a:t>
            </a:r>
          </a:p>
        </p:txBody>
      </p:sp>
      <p:sp>
        <p:nvSpPr>
          <p:cNvPr id="11" name="Скругленный прямоугольник 10"/>
          <p:cNvSpPr>
            <a:spLocks noChangeArrowheads="1"/>
          </p:cNvSpPr>
          <p:nvPr/>
        </p:nvSpPr>
        <p:spPr bwMode="auto">
          <a:xfrm>
            <a:off x="1259632" y="2615906"/>
            <a:ext cx="6926262" cy="1004887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EDEDED"/>
              </a:gs>
              <a:gs pos="64999">
                <a:srgbClr val="D0D0D0"/>
              </a:gs>
              <a:gs pos="100000">
                <a:srgbClr val="BCBCBC"/>
              </a:gs>
            </a:gsLst>
            <a:lin ang="5400000" scaled="1"/>
          </a:gradFill>
          <a:ln w="9525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</p:spPr>
        <p:txBody>
          <a:bodyPr anchor="ctr"/>
          <a:lstStyle>
            <a:lvl1pPr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kumimoji="0" lang="ru-RU" altLang="ru-RU" sz="1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Приказ </a:t>
            </a:r>
            <a:r>
              <a:rPr kumimoji="0" lang="ru-RU" altLang="ru-RU" sz="1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Минздравсоцразвития</a:t>
            </a:r>
            <a:r>
              <a:rPr kumimoji="0" lang="ru-RU" altLang="ru-RU" sz="1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ru-RU" altLang="ru-RU" sz="18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Российской Федерации от 11.07.2011 №709н «Об утверждении формы заявления о возмещении» </a:t>
            </a:r>
          </a:p>
        </p:txBody>
      </p:sp>
      <p:sp>
        <p:nvSpPr>
          <p:cNvPr id="36869" name="TextBox 7"/>
          <p:cNvSpPr txBox="1">
            <a:spLocks noChangeArrowheads="1"/>
          </p:cNvSpPr>
          <p:nvPr/>
        </p:nvSpPr>
        <p:spPr bwMode="auto">
          <a:xfrm>
            <a:off x="650875" y="158750"/>
            <a:ext cx="7208838" cy="677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buFont typeface="Arial" panose="020B0604020202020204" pitchFamily="34" charset="0"/>
              <a:buNone/>
            </a:pPr>
            <a:r>
              <a:rPr kumimoji="1" lang="ru-RU" altLang="ru-RU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НОРМАТИВНЫЕ ДОКУМЕНТЫ «ПРЯМЫХ ВЫПЛАТ»</a:t>
            </a:r>
          </a:p>
          <a:p>
            <a:pPr eaLnBrk="1" hangingPunct="1"/>
            <a:endParaRPr lang="ru-RU" altLang="ru-RU" sz="2000" b="1">
              <a:solidFill>
                <a:srgbClr val="FF0000"/>
              </a:solidFill>
              <a:cs typeface="Times New Roman" panose="02020603050405020304" pitchFamily="18" charset="0"/>
            </a:endParaRPr>
          </a:p>
        </p:txBody>
      </p:sp>
      <p:sp>
        <p:nvSpPr>
          <p:cNvPr id="13" name="Скругленный прямоугольник 12"/>
          <p:cNvSpPr>
            <a:spLocks noChangeArrowheads="1"/>
          </p:cNvSpPr>
          <p:nvPr/>
        </p:nvSpPr>
        <p:spPr bwMode="auto">
          <a:xfrm>
            <a:off x="1259632" y="5389354"/>
            <a:ext cx="6998270" cy="99060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EDEDED"/>
              </a:gs>
              <a:gs pos="64999">
                <a:srgbClr val="D0D0D0"/>
              </a:gs>
              <a:gs pos="100000">
                <a:srgbClr val="BCBCBC"/>
              </a:gs>
            </a:gsLst>
            <a:lin ang="5400000" scaled="1"/>
          </a:gradFill>
          <a:ln w="9525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</p:spPr>
        <p:txBody>
          <a:bodyPr anchor="ctr"/>
          <a:lstStyle>
            <a:lvl1pPr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defRPr/>
            </a:pPr>
            <a:endParaRPr kumimoji="0" lang="ru-RU" altLang="ru-RU" sz="1400" b="1" dirty="0">
              <a:solidFill>
                <a:schemeClr val="accent1"/>
              </a:solidFill>
            </a:endParaRPr>
          </a:p>
          <a:p>
            <a:pPr algn="ctr" eaLnBrk="1" hangingPunct="1">
              <a:defRPr/>
            </a:pPr>
            <a:r>
              <a:rPr kumimoji="0" lang="ru-RU" altLang="ru-RU" sz="1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Приказ Фонда </a:t>
            </a:r>
            <a:r>
              <a:rPr kumimoji="0" lang="ru-RU" altLang="ru-RU" sz="18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социального страхования Российской Федерации от 24.11.2017 №578 «Об утверждении форм документов, применяемых для выплаты»</a:t>
            </a:r>
          </a:p>
          <a:p>
            <a:pPr algn="ctr" eaLnBrk="1" hangingPunct="1">
              <a:defRPr/>
            </a:pPr>
            <a:endParaRPr kumimoji="0" lang="ru-RU" altLang="ru-RU" sz="1800" b="1" dirty="0">
              <a:solidFill>
                <a:schemeClr val="accent1"/>
              </a:solidFill>
            </a:endParaRPr>
          </a:p>
        </p:txBody>
      </p:sp>
      <p:sp>
        <p:nvSpPr>
          <p:cNvPr id="14" name="Скругленный прямоугольник 13"/>
          <p:cNvSpPr>
            <a:spLocks noChangeArrowheads="1"/>
          </p:cNvSpPr>
          <p:nvPr/>
        </p:nvSpPr>
        <p:spPr bwMode="auto">
          <a:xfrm>
            <a:off x="1259632" y="3990514"/>
            <a:ext cx="6926262" cy="102235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EDEDED"/>
              </a:gs>
              <a:gs pos="64999">
                <a:srgbClr val="D0D0D0"/>
              </a:gs>
              <a:gs pos="100000">
                <a:srgbClr val="BCBCBC"/>
              </a:gs>
            </a:gsLst>
            <a:lin ang="5400000" scaled="1"/>
          </a:gradFill>
          <a:ln w="9525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</p:spPr>
        <p:txBody>
          <a:bodyPr anchor="ctr"/>
          <a:lstStyle>
            <a:lvl1pPr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kumimoji="0" lang="ru-RU" altLang="ru-RU" sz="1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Приказ Фонда </a:t>
            </a:r>
            <a:r>
              <a:rPr kumimoji="0" lang="ru-RU" altLang="ru-RU" sz="18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социального страхования Российской Федерации от 24.11.2017 №579 «Об утверждении форм реестров сведений»</a:t>
            </a:r>
          </a:p>
        </p:txBody>
      </p:sp>
      <p:pic>
        <p:nvPicPr>
          <p:cNvPr id="3" name="Рисунок 2">
            <a:extLst>
              <a:ext uri="{FF2B5EF4-FFF2-40B4-BE49-F238E27FC236}">
                <a16:creationId xmlns:a16="http://schemas.microsoft.com/office/drawing/2014/main" xmlns="" id="{8FCEFD90-BE15-0548-8E11-37258961145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1138" y="1085851"/>
            <a:ext cx="1651000" cy="1231900"/>
          </a:xfrm>
          <a:prstGeom prst="rect">
            <a:avLst/>
          </a:prstGeom>
        </p:spPr>
      </p:pic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890" name="Группа 16"/>
          <p:cNvGrpSpPr>
            <a:grpSpLocks/>
          </p:cNvGrpSpPr>
          <p:nvPr/>
        </p:nvGrpSpPr>
        <p:grpSpPr bwMode="auto">
          <a:xfrm>
            <a:off x="0" y="131763"/>
            <a:ext cx="9144000" cy="785812"/>
            <a:chOff x="0" y="131763"/>
            <a:chExt cx="9144000" cy="785812"/>
          </a:xfrm>
        </p:grpSpPr>
        <p:sp>
          <p:nvSpPr>
            <p:cNvPr id="37894" name="Line 16"/>
            <p:cNvSpPr>
              <a:spLocks noChangeShapeType="1"/>
            </p:cNvSpPr>
            <p:nvPr/>
          </p:nvSpPr>
          <p:spPr bwMode="auto">
            <a:xfrm>
              <a:off x="0" y="62230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895" name="Line 16"/>
            <p:cNvSpPr>
              <a:spLocks noChangeShapeType="1"/>
            </p:cNvSpPr>
            <p:nvPr/>
          </p:nvSpPr>
          <p:spPr bwMode="auto">
            <a:xfrm>
              <a:off x="0" y="69215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pic>
          <p:nvPicPr>
            <p:cNvPr id="37896" name="Picture 2" descr="Logo1_color_CMYK"/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FEFDFB"/>
                </a:clrFrom>
                <a:clrTo>
                  <a:srgbClr val="FEFDFB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138" y="131763"/>
              <a:ext cx="879475" cy="7858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7891" name="TextBox 7"/>
          <p:cNvSpPr txBox="1">
            <a:spLocks noChangeArrowheads="1"/>
          </p:cNvSpPr>
          <p:nvPr/>
        </p:nvSpPr>
        <p:spPr bwMode="auto">
          <a:xfrm>
            <a:off x="467544" y="951706"/>
            <a:ext cx="8461375" cy="696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20000"/>
              </a:spcBef>
              <a:buFont typeface="Arial" panose="020B0604020202020204" pitchFamily="34" charset="0"/>
              <a:buNone/>
            </a:pPr>
            <a:r>
              <a:rPr kumimoji="1" lang="ru-RU" altLang="ru-RU" sz="2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</a:t>
            </a:r>
            <a:r>
              <a:rPr kumimoji="1" lang="ru-RU" altLang="ru-RU" sz="2000" b="1" u="sng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ПОСТАНОВЛЕНИЕ ПРАВИТЕЛЬСТВА РФ ОТ 21.04.2011 г. №294</a:t>
            </a:r>
            <a:endParaRPr kumimoji="1" lang="ru-RU" altLang="ru-RU" sz="2000" u="sng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 eaLnBrk="1" hangingPunct="1">
              <a:spcBef>
                <a:spcPct val="20000"/>
              </a:spcBef>
              <a:buFont typeface="Arial" panose="020B0604020202020204" pitchFamily="34" charset="0"/>
              <a:buNone/>
            </a:pPr>
            <a:r>
              <a:rPr kumimoji="1" lang="ru-RU" altLang="ru-RU" sz="1600" u="sng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«Об особенностях финансового обеспечения, назначения и выплаты…»</a:t>
            </a:r>
          </a:p>
        </p:txBody>
      </p:sp>
      <p:sp>
        <p:nvSpPr>
          <p:cNvPr id="10" name="TextBox 9">
            <a:extLst/>
          </p:cNvPr>
          <p:cNvSpPr txBox="1"/>
          <p:nvPr/>
        </p:nvSpPr>
        <p:spPr>
          <a:xfrm>
            <a:off x="107950" y="1700213"/>
            <a:ext cx="8928100" cy="504825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>
            <a:spAutoFit/>
          </a:bodyPr>
          <a:lstStyle>
            <a:lvl1pPr marL="285750" indent="-28575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buFont typeface="Wingdings" panose="05000000000000000000" pitchFamily="2" charset="2"/>
              <a:buChar char="Ø"/>
              <a:defRPr/>
            </a:pPr>
            <a:r>
              <a:rPr kumimoji="0" lang="ru-RU" alt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Положение</a:t>
            </a:r>
            <a:r>
              <a:rPr kumimoji="0" lang="ru-RU" altLang="ru-RU" sz="16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algn="ctr" eaLnBrk="1" hangingPunct="1">
              <a:defRPr/>
            </a:pPr>
            <a:r>
              <a:rPr kumimoji="0"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 особенностях назначения и выплаты в 2012 – 2020 годах застрахованным лицам страхового обеспечения по обязательному социальному страхованию на случай временной нетрудоспособности и в связи с материнством и иных выплат в субъектах Российской Федерации, участвующих в реализации пилотного проекта</a:t>
            </a:r>
          </a:p>
          <a:p>
            <a:pPr algn="ctr" eaLnBrk="1" hangingPunct="1">
              <a:defRPr/>
            </a:pPr>
            <a:endParaRPr kumimoji="0" lang="ru-RU" altLang="ru-RU" sz="1400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 eaLnBrk="1" hangingPunct="1">
              <a:buFont typeface="Wingdings" panose="05000000000000000000" pitchFamily="2" charset="2"/>
              <a:buChar char="Ø"/>
              <a:defRPr/>
            </a:pPr>
            <a:r>
              <a:rPr kumimoji="0" lang="ru-RU" alt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Положение </a:t>
            </a:r>
          </a:p>
          <a:p>
            <a:pPr algn="ctr" eaLnBrk="1" hangingPunct="1">
              <a:defRPr/>
            </a:pPr>
            <a:r>
              <a:rPr kumimoji="0"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 особенностях назначения и выплаты в 2012 – 2020 годах застрахованным лицам пособия по временной нетрудоспособности в связи с несчастным случаем на производстве или профессиональным заболеванием, а также оплаты отпуска застрахованного лица (сверх ежегодного оплачиваемого отпуска, установленного законодательством Российской Федерации) на весь период лечения и проезда к месту лечения и обратно в субъектах Российской Федерации, участвующих в реализации </a:t>
            </a:r>
          </a:p>
          <a:p>
            <a:pPr algn="ctr" eaLnBrk="1" hangingPunct="1">
              <a:defRPr/>
            </a:pPr>
            <a:r>
              <a:rPr kumimoji="0"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пилотного проекта</a:t>
            </a:r>
          </a:p>
          <a:p>
            <a:pPr algn="ctr" eaLnBrk="1" hangingPunct="1">
              <a:defRPr/>
            </a:pPr>
            <a:endParaRPr kumimoji="0" lang="ru-RU" altLang="ru-RU" sz="1600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 eaLnBrk="1" hangingPunct="1">
              <a:buFont typeface="Wingdings" panose="05000000000000000000" pitchFamily="2" charset="2"/>
              <a:buChar char="Ø"/>
              <a:defRPr/>
            </a:pPr>
            <a:r>
              <a:rPr kumimoji="0" lang="ru-RU" alt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Положение</a:t>
            </a:r>
            <a:r>
              <a:rPr kumimoji="0" lang="ru-RU" altLang="ru-RU" sz="16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algn="ctr" eaLnBrk="1" hangingPunct="1">
              <a:defRPr/>
            </a:pPr>
            <a:r>
              <a:rPr kumimoji="0"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 особенностях возмещения расходов страхователя в 2012 – 2020 годах на предупредительные меры по сокращению производственного травматизма и профессиональных заболеваний работников в субъектах Российской Федерации, участвующих в реализации пилотного проекта</a:t>
            </a:r>
          </a:p>
          <a:p>
            <a:pPr algn="ctr" eaLnBrk="1" hangingPunct="1">
              <a:defRPr/>
            </a:pPr>
            <a:endParaRPr kumimoji="0" lang="ru-RU" altLang="ru-RU" sz="14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 eaLnBrk="1" hangingPunct="1">
              <a:buFont typeface="Wingdings" panose="05000000000000000000" pitchFamily="2" charset="2"/>
              <a:buChar char="Ø"/>
              <a:defRPr/>
            </a:pPr>
            <a:r>
              <a:rPr kumimoji="0" lang="ru-RU" alt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Положение</a:t>
            </a:r>
            <a:r>
              <a:rPr kumimoji="0" lang="ru-RU" altLang="ru-RU" sz="16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algn="ctr" eaLnBrk="1" hangingPunct="1">
              <a:defRPr/>
            </a:pPr>
            <a:r>
              <a:rPr kumimoji="0"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 особенностях уплаты страховых взносов в 2012 – 2020 годах в Фонд социального страхования Российской Федерации в субъектах Российской Федерации, участвующих в реализации </a:t>
            </a:r>
          </a:p>
          <a:p>
            <a:pPr algn="ctr" eaLnBrk="1" hangingPunct="1">
              <a:defRPr/>
            </a:pPr>
            <a:r>
              <a:rPr kumimoji="0"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пилотного проекта</a:t>
            </a:r>
          </a:p>
        </p:txBody>
      </p:sp>
      <p:sp>
        <p:nvSpPr>
          <p:cNvPr id="37893" name="TextBox 7"/>
          <p:cNvSpPr txBox="1">
            <a:spLocks noChangeArrowheads="1"/>
          </p:cNvSpPr>
          <p:nvPr/>
        </p:nvSpPr>
        <p:spPr bwMode="auto">
          <a:xfrm>
            <a:off x="650875" y="158750"/>
            <a:ext cx="7208838" cy="677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buFont typeface="Arial" panose="020B0604020202020204" pitchFamily="34" charset="0"/>
              <a:buNone/>
            </a:pPr>
            <a:r>
              <a:rPr kumimoji="1" lang="ru-RU" altLang="ru-RU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НОРМАТИВНЫЕ ДОКУМЕНТЫ «ПРЯМЫХ ВЫПЛАТ»</a:t>
            </a:r>
          </a:p>
          <a:p>
            <a:pPr eaLnBrk="1" hangingPunct="1"/>
            <a:endParaRPr lang="ru-RU" altLang="ru-RU" sz="2000" b="1">
              <a:solidFill>
                <a:srgbClr val="FF0000"/>
              </a:solidFill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914" name="Группа 16"/>
          <p:cNvGrpSpPr>
            <a:grpSpLocks/>
          </p:cNvGrpSpPr>
          <p:nvPr/>
        </p:nvGrpSpPr>
        <p:grpSpPr bwMode="auto">
          <a:xfrm>
            <a:off x="0" y="131763"/>
            <a:ext cx="9144000" cy="785812"/>
            <a:chOff x="0" y="131763"/>
            <a:chExt cx="9144000" cy="785812"/>
          </a:xfrm>
        </p:grpSpPr>
        <p:sp>
          <p:nvSpPr>
            <p:cNvPr id="38918" name="Line 16"/>
            <p:cNvSpPr>
              <a:spLocks noChangeShapeType="1"/>
            </p:cNvSpPr>
            <p:nvPr/>
          </p:nvSpPr>
          <p:spPr bwMode="auto">
            <a:xfrm>
              <a:off x="0" y="62230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19" name="Line 16"/>
            <p:cNvSpPr>
              <a:spLocks noChangeShapeType="1"/>
            </p:cNvSpPr>
            <p:nvPr/>
          </p:nvSpPr>
          <p:spPr bwMode="auto">
            <a:xfrm>
              <a:off x="0" y="69215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pic>
          <p:nvPicPr>
            <p:cNvPr id="38920" name="Picture 2" descr="Logo1_color_CMYK"/>
            <p:cNvPicPr>
              <a:picLocks noChangeAspect="1" noChangeArrowheads="1"/>
            </p:cNvPicPr>
            <p:nvPr/>
          </p:nvPicPr>
          <p:blipFill>
            <a:blip r:embed="rId3">
              <a:clrChange>
                <a:clrFrom>
                  <a:srgbClr val="FEFDFB"/>
                </a:clrFrom>
                <a:clrTo>
                  <a:srgbClr val="FEFDFB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138" y="131763"/>
              <a:ext cx="879475" cy="7858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8915" name="TextBox 2"/>
          <p:cNvSpPr txBox="1">
            <a:spLocks noChangeArrowheads="1"/>
          </p:cNvSpPr>
          <p:nvPr/>
        </p:nvSpPr>
        <p:spPr bwMode="auto">
          <a:xfrm>
            <a:off x="7938" y="738188"/>
            <a:ext cx="9136062" cy="615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>
              <a:buFont typeface="Arial" panose="020B0604020202020204" pitchFamily="34" charset="0"/>
              <a:buNone/>
            </a:pPr>
            <a:r>
              <a:rPr kumimoji="1" lang="ru-RU" altLang="ru-RU" b="1" u="sng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ПРИКАЗ ФСС РФ от 24.11.2017 г. № 578 </a:t>
            </a:r>
          </a:p>
          <a:p>
            <a:pPr algn="ctr">
              <a:buFont typeface="Arial" panose="020B0604020202020204" pitchFamily="34" charset="0"/>
              <a:buNone/>
            </a:pPr>
            <a:r>
              <a:rPr kumimoji="1" lang="ru-RU" altLang="ru-RU" sz="1600" u="sng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«Об утверждении форм документов, применяемых для выплаты…» </a:t>
            </a:r>
          </a:p>
        </p:txBody>
      </p:sp>
      <p:sp>
        <p:nvSpPr>
          <p:cNvPr id="12" name="Прямоугольник 11">
            <a:extLst/>
          </p:cNvPr>
          <p:cNvSpPr/>
          <p:nvPr/>
        </p:nvSpPr>
        <p:spPr>
          <a:xfrm>
            <a:off x="1872208" y="1484784"/>
            <a:ext cx="7032749" cy="495458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>
            <a:lvl1pPr marL="285750" indent="-28575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lnSpc>
                <a:spcPts val="2000"/>
              </a:lnSpc>
              <a:buClr>
                <a:srgbClr val="FF0000"/>
              </a:buClr>
              <a:buFont typeface="Wingdings" panose="05000000000000000000" pitchFamily="2" charset="2"/>
              <a:buChar char="Ø"/>
              <a:defRPr/>
            </a:pPr>
            <a:r>
              <a:rPr kumimoji="0" lang="ru-RU" altLang="ru-RU" sz="10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</a:t>
            </a:r>
            <a:r>
              <a:rPr kumimoji="0" lang="ru-RU" altLang="ru-RU" sz="1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Форма заявления о выплате </a:t>
            </a:r>
            <a:r>
              <a:rPr kumimoji="0"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пособия (оплате отпуска)</a:t>
            </a:r>
          </a:p>
          <a:p>
            <a:pPr algn="ctr" eaLnBrk="1" hangingPunct="1">
              <a:lnSpc>
                <a:spcPts val="2000"/>
              </a:lnSpc>
              <a:buClr>
                <a:srgbClr val="FF0000"/>
              </a:buClr>
              <a:buFont typeface="Wingdings" panose="05000000000000000000" pitchFamily="2" charset="2"/>
              <a:buChar char="Ø"/>
              <a:defRPr/>
            </a:pPr>
            <a:r>
              <a:rPr kumimoji="0" lang="ru-RU" altLang="ru-RU" sz="1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Форма описи заявлений </a:t>
            </a:r>
            <a:r>
              <a:rPr kumimoji="0"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 документов, необходимых для назначения и выплаты застрахованным лицам соответствующих видов пособий</a:t>
            </a:r>
          </a:p>
          <a:p>
            <a:pPr algn="ctr" eaLnBrk="1" hangingPunct="1">
              <a:lnSpc>
                <a:spcPts val="2000"/>
              </a:lnSpc>
              <a:buClr>
                <a:srgbClr val="FF0000"/>
              </a:buClr>
              <a:buFont typeface="Wingdings" panose="05000000000000000000" pitchFamily="2" charset="2"/>
              <a:buChar char="Ø"/>
              <a:defRPr/>
            </a:pPr>
            <a:r>
              <a:rPr kumimoji="0" lang="ru-RU" altLang="ru-RU" sz="1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Форма заявления о возмещении </a:t>
            </a:r>
            <a:r>
              <a:rPr kumimoji="0"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расходов на выплату пособия по временной нетрудоспособности </a:t>
            </a:r>
          </a:p>
          <a:p>
            <a:pPr algn="ctr" eaLnBrk="1" hangingPunct="1">
              <a:lnSpc>
                <a:spcPts val="2000"/>
              </a:lnSpc>
              <a:buClr>
                <a:srgbClr val="FF0000"/>
              </a:buClr>
              <a:buFont typeface="Wingdings" panose="05000000000000000000" pitchFamily="2" charset="2"/>
              <a:buChar char="Ø"/>
              <a:defRPr/>
            </a:pPr>
            <a:r>
              <a:rPr kumimoji="0" lang="ru-RU" altLang="ru-RU" sz="14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ru-RU" altLang="ru-RU" sz="1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Форма извещения </a:t>
            </a:r>
            <a:r>
              <a:rPr kumimoji="0"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 представлении недостающих документов или сведений </a:t>
            </a:r>
          </a:p>
          <a:p>
            <a:pPr algn="ctr" eaLnBrk="1" hangingPunct="1">
              <a:lnSpc>
                <a:spcPts val="2000"/>
              </a:lnSpc>
              <a:buClr>
                <a:srgbClr val="FF0000"/>
              </a:buClr>
              <a:buFont typeface="Wingdings" panose="05000000000000000000" pitchFamily="2" charset="2"/>
              <a:buChar char="Ø"/>
              <a:defRPr/>
            </a:pPr>
            <a:r>
              <a:rPr kumimoji="0" lang="ru-RU" altLang="ru-RU" sz="14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ru-RU" altLang="ru-RU" sz="1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Форма решения об отказе </a:t>
            </a:r>
            <a:r>
              <a:rPr kumimoji="0"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назначении и выплате пособия по временной нетрудоспособности </a:t>
            </a:r>
          </a:p>
          <a:p>
            <a:pPr algn="ctr" eaLnBrk="1" hangingPunct="1">
              <a:lnSpc>
                <a:spcPts val="2000"/>
              </a:lnSpc>
              <a:buClr>
                <a:srgbClr val="FF0000"/>
              </a:buClr>
              <a:buFont typeface="Wingdings" panose="05000000000000000000" pitchFamily="2" charset="2"/>
              <a:buChar char="Ø"/>
              <a:defRPr/>
            </a:pPr>
            <a:r>
              <a:rPr kumimoji="0" lang="ru-RU" altLang="ru-RU" sz="1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Форма заявления о возмещении </a:t>
            </a:r>
            <a:r>
              <a:rPr kumimoji="0"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расходов на выплату социального пособия на погребение </a:t>
            </a:r>
          </a:p>
          <a:p>
            <a:pPr algn="ctr" eaLnBrk="1" hangingPunct="1">
              <a:lnSpc>
                <a:spcPts val="2000"/>
              </a:lnSpc>
              <a:buClr>
                <a:srgbClr val="FF0000"/>
              </a:buClr>
              <a:buFont typeface="Wingdings" panose="05000000000000000000" pitchFamily="2" charset="2"/>
              <a:buChar char="Ø"/>
              <a:defRPr/>
            </a:pPr>
            <a:r>
              <a:rPr kumimoji="0" lang="ru-RU" altLang="ru-RU" sz="14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ru-RU" altLang="ru-RU" sz="1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Форма заявления о возмещении </a:t>
            </a:r>
            <a:r>
              <a:rPr kumimoji="0"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расходов на оплату четырех дополнительных выходных дней одному из родителей (опекуну, попечителю) для ухода за детьми-инвалидами</a:t>
            </a:r>
          </a:p>
          <a:p>
            <a:pPr algn="ctr" eaLnBrk="1" hangingPunct="1">
              <a:lnSpc>
                <a:spcPts val="2000"/>
              </a:lnSpc>
              <a:buClr>
                <a:srgbClr val="FF0000"/>
              </a:buClr>
              <a:buFont typeface="Wingdings" panose="05000000000000000000" pitchFamily="2" charset="2"/>
              <a:buChar char="Ø"/>
              <a:defRPr/>
            </a:pPr>
            <a:r>
              <a:rPr kumimoji="0" lang="ru-RU" altLang="ru-RU" sz="14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ru-RU" altLang="ru-RU" sz="1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Форма заявления о возмещении </a:t>
            </a:r>
            <a:r>
              <a:rPr kumimoji="0"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стоимости гарантированного перечня услуг по погребению</a:t>
            </a:r>
          </a:p>
          <a:p>
            <a:pPr algn="ctr" eaLnBrk="1" hangingPunct="1">
              <a:lnSpc>
                <a:spcPts val="2000"/>
              </a:lnSpc>
              <a:buClr>
                <a:srgbClr val="FF0000"/>
              </a:buClr>
              <a:buFont typeface="Wingdings" panose="05000000000000000000" pitchFamily="2" charset="2"/>
              <a:buChar char="Ø"/>
              <a:defRPr/>
            </a:pPr>
            <a:r>
              <a:rPr kumimoji="0" lang="ru-RU" altLang="ru-RU" sz="1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Форма решения </a:t>
            </a:r>
            <a:r>
              <a:rPr kumimoji="0"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 отказе в рассмотрении документов  </a:t>
            </a:r>
          </a:p>
          <a:p>
            <a:pPr algn="ctr" eaLnBrk="1" hangingPunct="1">
              <a:lnSpc>
                <a:spcPts val="2000"/>
              </a:lnSpc>
              <a:buClr>
                <a:srgbClr val="FF0000"/>
              </a:buClr>
              <a:buFont typeface="Wingdings" panose="05000000000000000000" pitchFamily="2" charset="2"/>
              <a:buChar char="Ø"/>
              <a:defRPr/>
            </a:pPr>
            <a:r>
              <a:rPr kumimoji="0" lang="ru-RU" altLang="ru-RU" sz="14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ru-RU" altLang="ru-RU" sz="1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Форма справки – расчета </a:t>
            </a:r>
            <a:r>
              <a:rPr kumimoji="0"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размера оплаты отпуска (сверх ежегодно оплачиваемого отпуска) на весь период лечения и проезда </a:t>
            </a:r>
          </a:p>
          <a:p>
            <a:pPr algn="just" eaLnBrk="1" hangingPunct="1">
              <a:lnSpc>
                <a:spcPts val="2000"/>
              </a:lnSpc>
              <a:defRPr/>
            </a:pPr>
            <a:endParaRPr kumimoji="0" lang="ru-RU" altLang="ru-RU" sz="1600" b="1" dirty="0">
              <a:solidFill>
                <a:srgbClr val="0070C0"/>
              </a:solidFill>
            </a:endParaRPr>
          </a:p>
        </p:txBody>
      </p:sp>
      <p:sp>
        <p:nvSpPr>
          <p:cNvPr id="38917" name="TextBox 7"/>
          <p:cNvSpPr txBox="1">
            <a:spLocks noChangeArrowheads="1"/>
          </p:cNvSpPr>
          <p:nvPr/>
        </p:nvSpPr>
        <p:spPr bwMode="auto">
          <a:xfrm>
            <a:off x="1187624" y="188800"/>
            <a:ext cx="720883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ru-RU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ФОРМЫ ДОКУМЕНТОВ </a:t>
            </a:r>
          </a:p>
        </p:txBody>
      </p:sp>
      <p:pic>
        <p:nvPicPr>
          <p:cNvPr id="3" name="Рисунок 2">
            <a:extLst>
              <a:ext uri="{FF2B5EF4-FFF2-40B4-BE49-F238E27FC236}">
                <a16:creationId xmlns:a16="http://schemas.microsoft.com/office/drawing/2014/main" xmlns="" id="{4F19CB50-885C-A449-B1FC-38C3688C8A1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400175"/>
            <a:ext cx="1872208" cy="1944216"/>
          </a:xfrm>
          <a:prstGeom prst="rect">
            <a:avLst/>
          </a:prstGeom>
        </p:spPr>
      </p:pic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Заголовок 1"/>
          <p:cNvSpPr>
            <a:spLocks noGrp="1"/>
          </p:cNvSpPr>
          <p:nvPr>
            <p:ph type="title"/>
          </p:nvPr>
        </p:nvSpPr>
        <p:spPr>
          <a:xfrm>
            <a:off x="-396875" y="239713"/>
            <a:ext cx="8428038" cy="504825"/>
          </a:xfrm>
        </p:spPr>
        <p:txBody>
          <a:bodyPr/>
          <a:lstStyle/>
          <a:p>
            <a:r>
              <a:rPr lang="ru-RU" altLang="ru-RU" sz="16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ОБРАЗЦЫ ЗАЯВЛЕНИЙ О ВЫПЛАТЕ ПОСОБИЯ </a:t>
            </a:r>
            <a:br>
              <a:rPr lang="ru-RU" altLang="ru-RU" sz="16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endParaRPr lang="ru-RU" altLang="ru-RU" sz="1600" b="1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Скругленный прямоугольник 1">
            <a:extLst/>
          </p:cNvPr>
          <p:cNvSpPr/>
          <p:nvPr/>
        </p:nvSpPr>
        <p:spPr>
          <a:xfrm>
            <a:off x="250825" y="1628775"/>
            <a:ext cx="4105275" cy="4968875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b">
              <a:defRPr/>
            </a:pPr>
            <a:endParaRPr lang="ru-RU" sz="500" dirty="0">
              <a:solidFill>
                <a:prstClr val="white"/>
              </a:solidFill>
              <a:latin typeface="Times New Roman" panose="02020603050405020304" pitchFamily="18" charset="0"/>
            </a:endParaRPr>
          </a:p>
        </p:txBody>
      </p:sp>
      <p:sp>
        <p:nvSpPr>
          <p:cNvPr id="3" name="Скругленный прямоугольник 2">
            <a:extLst/>
          </p:cNvPr>
          <p:cNvSpPr/>
          <p:nvPr/>
        </p:nvSpPr>
        <p:spPr>
          <a:xfrm>
            <a:off x="4716463" y="1628775"/>
            <a:ext cx="4176712" cy="4968875"/>
          </a:xfrm>
          <a:prstGeom prst="roundRect">
            <a:avLst/>
          </a:prstGeom>
          <a:ln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black"/>
              </a:solidFill>
            </a:endParaRPr>
          </a:p>
        </p:txBody>
      </p:sp>
      <p:graphicFrame>
        <p:nvGraphicFramePr>
          <p:cNvPr id="8" name="Таблица 7"/>
          <p:cNvGraphicFramePr>
            <a:graphicFrameLocks noGrp="1"/>
          </p:cNvGraphicFramePr>
          <p:nvPr/>
        </p:nvGraphicFramePr>
        <p:xfrm>
          <a:off x="539750" y="1700796"/>
          <a:ext cx="3502857" cy="4830192"/>
        </p:xfrm>
        <a:graphic>
          <a:graphicData uri="http://schemas.openxmlformats.org/drawingml/2006/table">
            <a:tbl>
              <a:tblPr/>
              <a:tblGrid>
                <a:gridCol w="6350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65088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6508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65088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8932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65087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65088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65087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65088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65087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65088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65087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65088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  <a:gridCol w="65087">
                  <a:extLst>
                    <a:ext uri="{9D8B030D-6E8A-4147-A177-3AD203B41FA5}">
                      <a16:colId xmlns="" xmlns:a16="http://schemas.microsoft.com/office/drawing/2014/main" val="20028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29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30"/>
                    </a:ext>
                  </a:extLst>
                </a:gridCol>
                <a:gridCol w="65088">
                  <a:extLst>
                    <a:ext uri="{9D8B030D-6E8A-4147-A177-3AD203B41FA5}">
                      <a16:colId xmlns="" xmlns:a16="http://schemas.microsoft.com/office/drawing/2014/main" val="20031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32"/>
                    </a:ext>
                  </a:extLst>
                </a:gridCol>
                <a:gridCol w="65087">
                  <a:extLst>
                    <a:ext uri="{9D8B030D-6E8A-4147-A177-3AD203B41FA5}">
                      <a16:colId xmlns="" xmlns:a16="http://schemas.microsoft.com/office/drawing/2014/main" val="20033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34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35"/>
                    </a:ext>
                  </a:extLst>
                </a:gridCol>
                <a:gridCol w="65088">
                  <a:extLst>
                    <a:ext uri="{9D8B030D-6E8A-4147-A177-3AD203B41FA5}">
                      <a16:colId xmlns="" xmlns:a16="http://schemas.microsoft.com/office/drawing/2014/main" val="20036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37"/>
                    </a:ext>
                  </a:extLst>
                </a:gridCol>
                <a:gridCol w="65087">
                  <a:extLst>
                    <a:ext uri="{9D8B030D-6E8A-4147-A177-3AD203B41FA5}">
                      <a16:colId xmlns="" xmlns:a16="http://schemas.microsoft.com/office/drawing/2014/main" val="20038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39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40"/>
                    </a:ext>
                  </a:extLst>
                </a:gridCol>
                <a:gridCol w="65088">
                  <a:extLst>
                    <a:ext uri="{9D8B030D-6E8A-4147-A177-3AD203B41FA5}">
                      <a16:colId xmlns="" xmlns:a16="http://schemas.microsoft.com/office/drawing/2014/main" val="20041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42"/>
                    </a:ext>
                  </a:extLst>
                </a:gridCol>
                <a:gridCol w="65087">
                  <a:extLst>
                    <a:ext uri="{9D8B030D-6E8A-4147-A177-3AD203B41FA5}">
                      <a16:colId xmlns="" xmlns:a16="http://schemas.microsoft.com/office/drawing/2014/main" val="20043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44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45"/>
                    </a:ext>
                  </a:extLst>
                </a:gridCol>
                <a:gridCol w="65088">
                  <a:extLst>
                    <a:ext uri="{9D8B030D-6E8A-4147-A177-3AD203B41FA5}">
                      <a16:colId xmlns="" xmlns:a16="http://schemas.microsoft.com/office/drawing/2014/main" val="20046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47"/>
                    </a:ext>
                  </a:extLst>
                </a:gridCol>
                <a:gridCol w="65087">
                  <a:extLst>
                    <a:ext uri="{9D8B030D-6E8A-4147-A177-3AD203B41FA5}">
                      <a16:colId xmlns="" xmlns:a16="http://schemas.microsoft.com/office/drawing/2014/main" val="20048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49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50"/>
                    </a:ext>
                  </a:extLst>
                </a:gridCol>
                <a:gridCol w="65088">
                  <a:extLst>
                    <a:ext uri="{9D8B030D-6E8A-4147-A177-3AD203B41FA5}">
                      <a16:colId xmlns="" xmlns:a16="http://schemas.microsoft.com/office/drawing/2014/main" val="20051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52"/>
                    </a:ext>
                  </a:extLst>
                </a:gridCol>
                <a:gridCol w="65087">
                  <a:extLst>
                    <a:ext uri="{9D8B030D-6E8A-4147-A177-3AD203B41FA5}">
                      <a16:colId xmlns="" xmlns:a16="http://schemas.microsoft.com/office/drawing/2014/main" val="20053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54"/>
                    </a:ext>
                  </a:extLst>
                </a:gridCol>
              </a:tblGrid>
              <a:tr h="83252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8645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В</a:t>
                      </a: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Г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О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С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У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Д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А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Р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С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Т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В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Е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Н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Н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О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Е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8645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У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Ч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Р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Е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Ж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Д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Е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Н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И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Е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И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Р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К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У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Т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С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К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О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Е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8645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Р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Е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Г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И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О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Н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А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Л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Ь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Н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О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Е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8645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О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Т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Д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Е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Л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Е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Н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И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Е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Ф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С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С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Р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Ф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8645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5283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4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3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(наименование территориального органа Фонда социального страхования Российской Федерации)</a:t>
                      </a: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8485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8645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От</a:t>
                      </a: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Л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А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Р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И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Н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8645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И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Г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О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Р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Ь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8645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П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Е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Т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Р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О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В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И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Ч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5283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4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3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(Ф. И. О. заявителя/его уполномоченного представителя)</a:t>
                      </a: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8485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8485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8485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89655">
                <a:tc gridSpan="5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Заявление</a:t>
                      </a: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89655">
                <a:tc gridSpan="5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о выплате (перерасчете) пособия (оплате отпуска)</a:t>
                      </a: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8485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  <a:tr h="8485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8"/>
                  </a:ext>
                </a:extLst>
              </a:tr>
              <a:tr h="8485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9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Прошу в связи с наступлением страхового случая</a:t>
                      </a: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9"/>
                  </a:ext>
                </a:extLst>
              </a:tr>
              <a:tr h="8485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3" gridSpan="2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перерассчитать ранее</a:t>
                      </a:r>
                      <a:br>
                        <a:rPr kumimoji="0" lang="ru-RU" altLang="ru-RU" sz="5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</a:br>
                      <a:r>
                        <a:rPr kumimoji="0" lang="ru-RU" altLang="ru-RU" sz="5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назначенное пособие</a:t>
                      </a:r>
                    </a:p>
                  </a:txBody>
                  <a:tcPr marL="3591" marR="3591" marT="3591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0"/>
                  </a:ext>
                </a:extLst>
              </a:tr>
              <a:tr h="86453"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V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назначить и выплатить (оплатить)</a:t>
                      </a: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1"/>
                  </a:ext>
                </a:extLst>
              </a:tr>
              <a:tr h="8485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2"/>
                  </a:ext>
                </a:extLst>
              </a:tr>
              <a:tr h="8485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3"/>
                  </a:ext>
                </a:extLst>
              </a:tr>
              <a:tr h="8645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V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6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пособие по временной нетрудоспособности</a:t>
                      </a: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4"/>
                  </a:ext>
                </a:extLst>
              </a:tr>
              <a:tr h="8645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0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пособие по беременности и родам</a:t>
                      </a: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5"/>
                  </a:ext>
                </a:extLst>
              </a:tr>
              <a:tr h="8645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4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единовременное пособие женщинам, вставшим на учет в медицинских</a:t>
                      </a: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6"/>
                  </a:ext>
                </a:extLst>
              </a:tr>
              <a:tr h="8485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6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организациях в ранние сроки беременности</a:t>
                      </a: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7"/>
                  </a:ext>
                </a:extLst>
              </a:tr>
              <a:tr h="8485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8"/>
                  </a:ext>
                </a:extLst>
              </a:tr>
              <a:tr h="8645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5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ежемесячное пособие по уходу за ребенком</a:t>
                      </a: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9"/>
                  </a:ext>
                </a:extLst>
              </a:tr>
              <a:tr h="8645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9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единовременное пособие при рождении ребенка</a:t>
                      </a: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30"/>
                  </a:ext>
                </a:extLst>
              </a:tr>
              <a:tr h="8645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4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пособие по временной нетрудоспособности в связи с несчастным случаем</a:t>
                      </a: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31"/>
                  </a:ext>
                </a:extLst>
              </a:tr>
              <a:tr h="8485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на производстве и профессиональным заболеванием</a:t>
                      </a: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32"/>
                  </a:ext>
                </a:extLst>
              </a:tr>
              <a:tr h="8485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33"/>
                  </a:ext>
                </a:extLst>
              </a:tr>
              <a:tr h="8645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4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отпуск застрахованного лица (сверх ежегодного оплачиваемого отпуска,</a:t>
                      </a: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34"/>
                  </a:ext>
                </a:extLst>
              </a:tr>
              <a:tr h="8485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44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установленного законодательством Российской Федерации) на весь период</a:t>
                      </a: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35"/>
                  </a:ext>
                </a:extLst>
              </a:tr>
              <a:tr h="8485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7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лечения и проезда к месту лечения и обратно</a:t>
                      </a: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36"/>
                  </a:ext>
                </a:extLst>
              </a:tr>
              <a:tr h="8485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37"/>
                  </a:ext>
                </a:extLst>
              </a:tr>
              <a:tr h="84853">
                <a:tc gridSpan="1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Способ выплаты:</a:t>
                      </a: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38"/>
                  </a:ext>
                </a:extLst>
              </a:tr>
              <a:tr h="8485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39"/>
                  </a:ext>
                </a:extLst>
              </a:tr>
              <a:tr h="8645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V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1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на банковский счет</a:t>
                      </a: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40"/>
                  </a:ext>
                </a:extLst>
              </a:tr>
              <a:tr h="8645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1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почтовым переводом</a:t>
                      </a: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41"/>
                  </a:ext>
                </a:extLst>
              </a:tr>
              <a:tr h="8645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15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через иную организацию</a:t>
                      </a: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42"/>
                  </a:ext>
                </a:extLst>
              </a:tr>
              <a:tr h="8485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43"/>
                  </a:ext>
                </a:extLst>
              </a:tr>
              <a:tr h="89655">
                <a:tc gridSpan="14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Наименование банка:</a:t>
                      </a:r>
                      <a:r>
                        <a:rPr kumimoji="0" lang="ru-RU" altLang="ru-RU" sz="500" b="0" i="0" u="none" strike="noStrike" cap="none" normalizeH="0" baseline="30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2</a:t>
                      </a: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44"/>
                  </a:ext>
                </a:extLst>
              </a:tr>
              <a:tr h="84853"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П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А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О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 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Э</a:t>
                      </a:r>
                      <a:endParaRPr kumimoji="0" lang="ru-RU" altLang="ru-RU" sz="5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Л</a:t>
                      </a:r>
                      <a:endParaRPr kumimoji="0" lang="ru-RU" altLang="ru-RU" sz="5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И</a:t>
                      </a:r>
                      <a:endParaRPr kumimoji="0" lang="ru-RU" altLang="ru-RU" sz="5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Т</a:t>
                      </a:r>
                      <a:endParaRPr kumimoji="0" lang="ru-RU" altLang="ru-RU" sz="5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Б</a:t>
                      </a:r>
                      <a:endParaRPr kumimoji="0" lang="ru-RU" altLang="ru-RU" sz="5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А</a:t>
                      </a:r>
                      <a:endParaRPr kumimoji="0" lang="ru-RU" altLang="ru-RU" sz="5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Н</a:t>
                      </a:r>
                      <a:endParaRPr kumimoji="0" lang="ru-RU" altLang="ru-RU" sz="5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К</a:t>
                      </a:r>
                      <a:endParaRPr kumimoji="0" lang="ru-RU" altLang="ru-RU" sz="5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45"/>
                  </a:ext>
                </a:extLst>
              </a:tr>
              <a:tr h="84853"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46"/>
                  </a:ext>
                </a:extLst>
              </a:tr>
              <a:tr h="84853"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47"/>
                  </a:ext>
                </a:extLst>
              </a:tr>
              <a:tr h="8485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48"/>
                  </a:ext>
                </a:extLst>
              </a:tr>
              <a:tr h="89655">
                <a:tc gridSpan="1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Счет получателя №</a:t>
                      </a:r>
                      <a:r>
                        <a:rPr kumimoji="0" lang="ru-RU" altLang="ru-RU" sz="500" b="0" i="0" u="none" strike="noStrike" cap="none" normalizeH="0" baseline="30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2</a:t>
                      </a: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49"/>
                  </a:ext>
                </a:extLst>
              </a:tr>
              <a:tr h="84853"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ru-RU" altLang="ru-RU" sz="5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ru-RU" altLang="ru-RU" sz="5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ru-RU" altLang="ru-RU" sz="5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ru-RU" altLang="ru-RU" sz="5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—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ru-RU" altLang="ru-RU" sz="5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ru-RU" altLang="ru-RU" sz="5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ru-RU" altLang="ru-RU" sz="5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—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ru-RU" altLang="ru-RU" sz="5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ru-RU" altLang="ru-RU" sz="5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ru-RU" altLang="ru-RU" sz="5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—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ru-RU" altLang="ru-RU" sz="5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ru-RU" altLang="ru-RU" sz="5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ru-RU" altLang="ru-RU" sz="5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ru-RU" altLang="ru-RU" sz="5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50"/>
                  </a:ext>
                </a:extLst>
              </a:tr>
              <a:tr h="8485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51"/>
                  </a:ext>
                </a:extLst>
              </a:tr>
              <a:tr h="89655">
                <a:tc gridSpan="4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БИК</a:t>
                      </a:r>
                      <a:r>
                        <a:rPr kumimoji="0" lang="ru-RU" altLang="ru-RU" sz="500" b="0" i="0" u="none" strike="noStrike" cap="none" normalizeH="0" baseline="30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2</a:t>
                      </a: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52"/>
                  </a:ext>
                </a:extLst>
              </a:tr>
              <a:tr h="84853"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3</a:t>
                      </a:r>
                      <a:endParaRPr kumimoji="0" lang="ru-RU" altLang="ru-RU" sz="5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3</a:t>
                      </a:r>
                      <a:endParaRPr kumimoji="0" lang="ru-RU" altLang="ru-RU" sz="5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4</a:t>
                      </a:r>
                      <a:endParaRPr kumimoji="0" lang="ru-RU" altLang="ru-RU" sz="5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4</a:t>
                      </a:r>
                      <a:endParaRPr kumimoji="0" lang="ru-RU" altLang="ru-RU" sz="5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2</a:t>
                      </a:r>
                      <a:endParaRPr kumimoji="0" lang="ru-RU" altLang="ru-RU" sz="5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ru-RU" altLang="ru-RU" sz="5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ru-RU" altLang="ru-RU" sz="5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53"/>
                  </a:ext>
                </a:extLst>
              </a:tr>
              <a:tr h="8485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54"/>
                  </a:ext>
                </a:extLst>
              </a:tr>
              <a:tr h="89655">
                <a:tc gridSpan="5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№ платежной карты, являющейся национальным платежным инструментом (при наличии)</a:t>
                      </a:r>
                      <a:r>
                        <a:rPr kumimoji="0" lang="ru-RU" altLang="ru-RU" sz="500" b="0" i="0" u="none" strike="noStrike" cap="none" normalizeH="0" baseline="30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3</a:t>
                      </a: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55"/>
                  </a:ext>
                </a:extLst>
              </a:tr>
              <a:tr h="84853"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1" marR="3591" marT="3591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1" marR="3591" marT="3591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56"/>
                  </a:ext>
                </a:extLst>
              </a:tr>
            </a:tbl>
          </a:graphicData>
        </a:graphic>
      </p:graphicFrame>
      <p:graphicFrame>
        <p:nvGraphicFramePr>
          <p:cNvPr id="7" name="Таблица 6"/>
          <p:cNvGraphicFramePr>
            <a:graphicFrameLocks noGrp="1"/>
          </p:cNvGraphicFramePr>
          <p:nvPr/>
        </p:nvGraphicFramePr>
        <p:xfrm>
          <a:off x="5076825" y="1628775"/>
          <a:ext cx="3478213" cy="4838701"/>
        </p:xfrm>
        <a:graphic>
          <a:graphicData uri="http://schemas.openxmlformats.org/drawingml/2006/table">
            <a:tbl>
              <a:tblPr/>
              <a:tblGrid>
                <a:gridCol w="6350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39688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8100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65087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65088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65087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79375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65088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65087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65088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28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29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30"/>
                    </a:ext>
                  </a:extLst>
                </a:gridCol>
                <a:gridCol w="65087">
                  <a:extLst>
                    <a:ext uri="{9D8B030D-6E8A-4147-A177-3AD203B41FA5}">
                      <a16:colId xmlns="" xmlns:a16="http://schemas.microsoft.com/office/drawing/2014/main" val="20031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32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33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34"/>
                    </a:ext>
                  </a:extLst>
                </a:gridCol>
                <a:gridCol w="65088">
                  <a:extLst>
                    <a:ext uri="{9D8B030D-6E8A-4147-A177-3AD203B41FA5}">
                      <a16:colId xmlns="" xmlns:a16="http://schemas.microsoft.com/office/drawing/2014/main" val="20035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36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37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38"/>
                    </a:ext>
                  </a:extLst>
                </a:gridCol>
                <a:gridCol w="65087">
                  <a:extLst>
                    <a:ext uri="{9D8B030D-6E8A-4147-A177-3AD203B41FA5}">
                      <a16:colId xmlns="" xmlns:a16="http://schemas.microsoft.com/office/drawing/2014/main" val="20039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40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41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42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43"/>
                    </a:ext>
                  </a:extLst>
                </a:gridCol>
                <a:gridCol w="65088">
                  <a:extLst>
                    <a:ext uri="{9D8B030D-6E8A-4147-A177-3AD203B41FA5}">
                      <a16:colId xmlns="" xmlns:a16="http://schemas.microsoft.com/office/drawing/2014/main" val="20044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45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46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47"/>
                    </a:ext>
                  </a:extLst>
                </a:gridCol>
                <a:gridCol w="65087">
                  <a:extLst>
                    <a:ext uri="{9D8B030D-6E8A-4147-A177-3AD203B41FA5}">
                      <a16:colId xmlns="" xmlns:a16="http://schemas.microsoft.com/office/drawing/2014/main" val="20048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49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50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51"/>
                    </a:ext>
                  </a:extLst>
                </a:gridCol>
                <a:gridCol w="65088">
                  <a:extLst>
                    <a:ext uri="{9D8B030D-6E8A-4147-A177-3AD203B41FA5}">
                      <a16:colId xmlns="" xmlns:a16="http://schemas.microsoft.com/office/drawing/2014/main" val="20052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53"/>
                    </a:ext>
                  </a:extLst>
                </a:gridCol>
                <a:gridCol w="63500">
                  <a:extLst>
                    <a:ext uri="{9D8B030D-6E8A-4147-A177-3AD203B41FA5}">
                      <a16:colId xmlns="" xmlns:a16="http://schemas.microsoft.com/office/drawing/2014/main" val="20054"/>
                    </a:ext>
                  </a:extLst>
                </a:gridCol>
              </a:tblGrid>
              <a:tr h="8572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8572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В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Г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О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С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У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Д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А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Р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С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Т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В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Е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Н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Н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О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Е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8572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У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Ч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Р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Е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Ж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Д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Е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Н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И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Е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И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Р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К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У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Т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С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К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О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Е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8572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Р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Е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Г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И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О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Н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А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Л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Ь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Н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О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Е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8572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О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Т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Д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Е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Л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Е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Н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И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Е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Ф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С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С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Р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Ф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8572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5238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4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3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(наименование территориального органа Фонда социального страхования Российской Федерации)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8572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8572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От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Л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А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Р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И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Н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8572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И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Г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О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Р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Ь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8572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П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Е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Т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Р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О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В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И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Ч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5238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4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3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(Ф. И. О. заявителя/его уполномоченного представителя)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8572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8572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8572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88900">
                <a:tc gridSpan="5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Заявление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88900">
                <a:tc gridSpan="5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о выплате (перерасчете) пособия (оплате отпуска)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8572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  <a:tr h="8572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8"/>
                  </a:ext>
                </a:extLst>
              </a:tr>
              <a:tr h="8572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9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Прошу в связи с наступлением страхового случая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9"/>
                  </a:ext>
                </a:extLst>
              </a:tr>
              <a:tr h="8572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3" gridSpan="2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перерассчитать ранее</a:t>
                      </a:r>
                      <a:br>
                        <a:rPr kumimoji="0" lang="ru-RU" altLang="ru-RU" sz="5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</a:br>
                      <a:r>
                        <a:rPr kumimoji="0" lang="ru-RU" altLang="ru-RU" sz="5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назначенное пособие</a:t>
                      </a:r>
                    </a:p>
                  </a:txBody>
                  <a:tcPr marL="3594" marR="3594" marT="3592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0"/>
                  </a:ext>
                </a:extLst>
              </a:tr>
              <a:tr h="85725"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V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назначить и выплатить (оплатить)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1"/>
                  </a:ext>
                </a:extLst>
              </a:tr>
              <a:tr h="8572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2"/>
                  </a:ext>
                </a:extLst>
              </a:tr>
              <a:tr h="8572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3"/>
                  </a:ext>
                </a:extLst>
              </a:tr>
              <a:tr h="8572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V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6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пособие по временной нетрудоспособности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4"/>
                  </a:ext>
                </a:extLst>
              </a:tr>
              <a:tr h="8572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0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пособие по беременности и родам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5"/>
                  </a:ext>
                </a:extLst>
              </a:tr>
              <a:tr h="8572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4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единовременное пособие женщинам, вставшим на учет в медицинских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6"/>
                  </a:ext>
                </a:extLst>
              </a:tr>
              <a:tr h="8572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6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организациях в ранние сроки беременности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7"/>
                  </a:ext>
                </a:extLst>
              </a:tr>
              <a:tr h="8572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8"/>
                  </a:ext>
                </a:extLst>
              </a:tr>
              <a:tr h="8572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5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ежемесячное пособие по уходу за ребенком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9"/>
                  </a:ext>
                </a:extLst>
              </a:tr>
              <a:tr h="8572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8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единовременное пособие при рождении ребенка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30"/>
                  </a:ext>
                </a:extLst>
              </a:tr>
              <a:tr h="8572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4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пособие по временной нетрудоспособности в связи с несчастным случаем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31"/>
                  </a:ext>
                </a:extLst>
              </a:tr>
              <a:tr h="8572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на производстве и профессиональным заболеванием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32"/>
                  </a:ext>
                </a:extLst>
              </a:tr>
              <a:tr h="8572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33"/>
                  </a:ext>
                </a:extLst>
              </a:tr>
              <a:tr h="8572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4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отпуск застрахованного лица (сверх ежегодного оплачиваемого отпуска,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34"/>
                  </a:ext>
                </a:extLst>
              </a:tr>
              <a:tr h="8572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44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установленного законодательством Российской Федерации) на весь период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35"/>
                  </a:ext>
                </a:extLst>
              </a:tr>
              <a:tr h="8572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6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лечения и проезда к месту лечения и обратно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36"/>
                  </a:ext>
                </a:extLst>
              </a:tr>
              <a:tr h="8572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37"/>
                  </a:ext>
                </a:extLst>
              </a:tr>
              <a:tr h="85725">
                <a:tc gridSpan="1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Способ выплаты: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38"/>
                  </a:ext>
                </a:extLst>
              </a:tr>
              <a:tr h="8572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39"/>
                  </a:ext>
                </a:extLst>
              </a:tr>
              <a:tr h="8572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V</a:t>
                      </a: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1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на банковский счет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40"/>
                  </a:ext>
                </a:extLst>
              </a:tr>
              <a:tr h="8572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1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почтовым переводом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41"/>
                  </a:ext>
                </a:extLst>
              </a:tr>
              <a:tr h="8572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15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через иную организацию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42"/>
                  </a:ext>
                </a:extLst>
              </a:tr>
              <a:tr h="8572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43"/>
                  </a:ext>
                </a:extLst>
              </a:tr>
              <a:tr h="88900">
                <a:tc gridSpan="14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Наименование банка:</a:t>
                      </a:r>
                      <a:r>
                        <a:rPr kumimoji="0" lang="ru-RU" altLang="ru-RU" sz="500" b="0" i="0" u="none" strike="noStrike" cap="none" normalizeH="0" baseline="30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2</a:t>
                      </a: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44"/>
                  </a:ext>
                </a:extLst>
              </a:tr>
              <a:tr h="85725"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45"/>
                  </a:ext>
                </a:extLst>
              </a:tr>
              <a:tr h="85725"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46"/>
                  </a:ext>
                </a:extLst>
              </a:tr>
              <a:tr h="85725"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47"/>
                  </a:ext>
                </a:extLst>
              </a:tr>
              <a:tr h="8572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48"/>
                  </a:ext>
                </a:extLst>
              </a:tr>
              <a:tr h="88900">
                <a:tc gridSpan="1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Счет получателя №</a:t>
                      </a:r>
                      <a:r>
                        <a:rPr kumimoji="0" lang="ru-RU" altLang="ru-RU" sz="500" b="0" i="0" u="none" strike="noStrike" cap="none" normalizeH="0" baseline="30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2</a:t>
                      </a: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49"/>
                  </a:ext>
                </a:extLst>
              </a:tr>
              <a:tr h="85725"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—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—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—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50"/>
                  </a:ext>
                </a:extLst>
              </a:tr>
              <a:tr h="8572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51"/>
                  </a:ext>
                </a:extLst>
              </a:tr>
              <a:tr h="88900">
                <a:tc gridSpan="4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БИК</a:t>
                      </a:r>
                      <a:r>
                        <a:rPr kumimoji="0" lang="ru-RU" altLang="ru-RU" sz="500" b="0" i="0" u="none" strike="noStrike" cap="none" normalizeH="0" baseline="30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2</a:t>
                      </a: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52"/>
                  </a:ext>
                </a:extLst>
              </a:tr>
              <a:tr h="85725"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53"/>
                  </a:ext>
                </a:extLst>
              </a:tr>
              <a:tr h="8572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54"/>
                  </a:ext>
                </a:extLst>
              </a:tr>
              <a:tr h="88900">
                <a:tc gridSpan="5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№ платежной карты, являющейся национальным платежным инструментом (при наличии)</a:t>
                      </a:r>
                      <a:r>
                        <a:rPr kumimoji="0" lang="ru-RU" altLang="ru-RU" sz="500" b="0" i="0" u="none" strike="noStrike" cap="none" normalizeH="0" baseline="30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3</a:t>
                      </a: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55"/>
                  </a:ext>
                </a:extLst>
              </a:tr>
              <a:tr h="85725"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ru-RU" altLang="ru-RU" sz="5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2</a:t>
                      </a:r>
                      <a:endParaRPr kumimoji="0" lang="ru-RU" altLang="ru-RU" sz="5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ru-RU" altLang="ru-RU" sz="5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2</a:t>
                      </a:r>
                      <a:endParaRPr kumimoji="0" lang="ru-RU" altLang="ru-RU" sz="5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2</a:t>
                      </a:r>
                      <a:endParaRPr kumimoji="0" lang="ru-RU" altLang="ru-RU" sz="5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7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7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56"/>
                  </a:ext>
                </a:extLst>
              </a:tr>
            </a:tbl>
          </a:graphicData>
        </a:graphic>
      </p:graphicFrame>
      <p:pic>
        <p:nvPicPr>
          <p:cNvPr id="52617" name="Рисунок 6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438" y="5216525"/>
            <a:ext cx="3937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618" name="Рисунок 6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438" y="5678488"/>
            <a:ext cx="3937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619" name="Рисунок 6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275" y="6134100"/>
            <a:ext cx="3952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620" name="Рисунок 6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30750" y="6200775"/>
            <a:ext cx="3952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621" name="Прямоугольник 3"/>
          <p:cNvSpPr>
            <a:spLocks noChangeArrowheads="1"/>
          </p:cNvSpPr>
          <p:nvPr/>
        </p:nvSpPr>
        <p:spPr bwMode="auto">
          <a:xfrm>
            <a:off x="763249" y="1053806"/>
            <a:ext cx="302505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r>
              <a:rPr lang="ru-RU" altLang="ru-RU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БАНКОВСКИЙ СЧЕТ </a:t>
            </a:r>
            <a:endParaRPr lang="ru-RU" altLang="ru-RU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2622" name="Прямоугольник 4"/>
          <p:cNvSpPr>
            <a:spLocks noChangeArrowheads="1"/>
          </p:cNvSpPr>
          <p:nvPr/>
        </p:nvSpPr>
        <p:spPr bwMode="auto">
          <a:xfrm>
            <a:off x="5667039" y="1053806"/>
            <a:ext cx="227555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r>
              <a:rPr lang="ru-RU" altLang="ru-RU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b="1" dirty="0">
                <a:solidFill>
                  <a:srgbClr val="FF0000"/>
                </a:solidFill>
              </a:rPr>
              <a:t> </a:t>
            </a:r>
            <a:r>
              <a:rPr lang="ru-RU" altLang="ru-RU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КАРТУ «МИР»</a:t>
            </a:r>
            <a:endParaRPr lang="ru-RU" altLang="ru-RU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52623" name="Группа 16"/>
          <p:cNvGrpSpPr>
            <a:grpSpLocks/>
          </p:cNvGrpSpPr>
          <p:nvPr/>
        </p:nvGrpSpPr>
        <p:grpSpPr bwMode="auto">
          <a:xfrm>
            <a:off x="0" y="131763"/>
            <a:ext cx="9144000" cy="785812"/>
            <a:chOff x="0" y="131763"/>
            <a:chExt cx="9144000" cy="785812"/>
          </a:xfrm>
        </p:grpSpPr>
        <p:sp>
          <p:nvSpPr>
            <p:cNvPr id="52624" name="Line 16"/>
            <p:cNvSpPr>
              <a:spLocks noChangeShapeType="1"/>
            </p:cNvSpPr>
            <p:nvPr/>
          </p:nvSpPr>
          <p:spPr bwMode="auto">
            <a:xfrm>
              <a:off x="0" y="62230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2625" name="Line 16"/>
            <p:cNvSpPr>
              <a:spLocks noChangeShapeType="1"/>
            </p:cNvSpPr>
            <p:nvPr/>
          </p:nvSpPr>
          <p:spPr bwMode="auto">
            <a:xfrm>
              <a:off x="0" y="69215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pic>
          <p:nvPicPr>
            <p:cNvPr id="52626" name="Picture 2" descr="Logo1_color_CMYK"/>
            <p:cNvPicPr>
              <a:picLocks noChangeAspect="1" noChangeArrowheads="1"/>
            </p:cNvPicPr>
            <p:nvPr/>
          </p:nvPicPr>
          <p:blipFill>
            <a:blip r:embed="rId3">
              <a:clrChange>
                <a:clrFrom>
                  <a:srgbClr val="FEFDFB"/>
                </a:clrFrom>
                <a:clrTo>
                  <a:srgbClr val="FEFDFB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138" y="131763"/>
              <a:ext cx="879475" cy="7858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144220466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Заголовок 1"/>
          <p:cNvSpPr>
            <a:spLocks noGrp="1"/>
          </p:cNvSpPr>
          <p:nvPr>
            <p:ph type="title"/>
          </p:nvPr>
        </p:nvSpPr>
        <p:spPr>
          <a:xfrm>
            <a:off x="1202428" y="97575"/>
            <a:ext cx="7802562" cy="452437"/>
          </a:xfrm>
        </p:spPr>
        <p:txBody>
          <a:bodyPr/>
          <a:lstStyle/>
          <a:p>
            <a:r>
              <a:rPr lang="ru-RU" alt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/>
            </a:r>
            <a:br>
              <a:rPr lang="ru-RU" alt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alt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ЗАЯВЛЕНИЕ </a:t>
            </a:r>
            <a:r>
              <a:rPr lang="ru-RU" alt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 ВЫПЛАТЕ ПОСОБИЯ </a:t>
            </a:r>
            <a:br>
              <a:rPr lang="ru-RU" alt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endParaRPr lang="ru-RU" altLang="ru-RU" sz="16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Скругленный прямоугольник 1">
            <a:extLst/>
          </p:cNvPr>
          <p:cNvSpPr/>
          <p:nvPr/>
        </p:nvSpPr>
        <p:spPr>
          <a:xfrm>
            <a:off x="323528" y="1300162"/>
            <a:ext cx="4105275" cy="5297487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b">
              <a:defRPr/>
            </a:pPr>
            <a:endParaRPr lang="ru-RU" sz="500" dirty="0">
              <a:solidFill>
                <a:prstClr val="white"/>
              </a:solidFill>
              <a:latin typeface="Times New Roman" panose="02020603050405020304" pitchFamily="18" charset="0"/>
            </a:endParaRPr>
          </a:p>
        </p:txBody>
      </p:sp>
      <p:sp>
        <p:nvSpPr>
          <p:cNvPr id="3" name="Скругленный прямоугольник 2">
            <a:extLst/>
          </p:cNvPr>
          <p:cNvSpPr/>
          <p:nvPr/>
        </p:nvSpPr>
        <p:spPr>
          <a:xfrm>
            <a:off x="4716463" y="1300161"/>
            <a:ext cx="4176712" cy="5297489"/>
          </a:xfrm>
          <a:prstGeom prst="roundRect">
            <a:avLst/>
          </a:prstGeom>
          <a:ln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black"/>
              </a:solidFill>
            </a:endParaRPr>
          </a:p>
        </p:txBody>
      </p:sp>
      <p:graphicFrame>
        <p:nvGraphicFramePr>
          <p:cNvPr id="7" name="Таблица 6"/>
          <p:cNvGraphicFramePr>
            <a:graphicFrameLocks noGrp="1"/>
          </p:cNvGraphicFramePr>
          <p:nvPr>
            <p:extLst/>
          </p:nvPr>
        </p:nvGraphicFramePr>
        <p:xfrm>
          <a:off x="4932056" y="1127147"/>
          <a:ext cx="3816403" cy="5188458"/>
        </p:xfrm>
        <a:graphic>
          <a:graphicData uri="http://schemas.openxmlformats.org/drawingml/2006/table">
            <a:tbl>
              <a:tblPr/>
              <a:tblGrid>
                <a:gridCol w="69674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6967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69674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4354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1805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1416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69674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69674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69674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71417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69674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69674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69674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71416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69674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69674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69674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87093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71417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69674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69674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69674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71416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69674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69674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69674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71417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69674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  <a:gridCol w="69674">
                  <a:extLst>
                    <a:ext uri="{9D8B030D-6E8A-4147-A177-3AD203B41FA5}">
                      <a16:colId xmlns="" xmlns:a16="http://schemas.microsoft.com/office/drawing/2014/main" val="20028"/>
                    </a:ext>
                  </a:extLst>
                </a:gridCol>
                <a:gridCol w="69674">
                  <a:extLst>
                    <a:ext uri="{9D8B030D-6E8A-4147-A177-3AD203B41FA5}">
                      <a16:colId xmlns="" xmlns:a16="http://schemas.microsoft.com/office/drawing/2014/main" val="20029"/>
                    </a:ext>
                  </a:extLst>
                </a:gridCol>
                <a:gridCol w="69674">
                  <a:extLst>
                    <a:ext uri="{9D8B030D-6E8A-4147-A177-3AD203B41FA5}">
                      <a16:colId xmlns="" xmlns:a16="http://schemas.microsoft.com/office/drawing/2014/main" val="20030"/>
                    </a:ext>
                  </a:extLst>
                </a:gridCol>
                <a:gridCol w="71416">
                  <a:extLst>
                    <a:ext uri="{9D8B030D-6E8A-4147-A177-3AD203B41FA5}">
                      <a16:colId xmlns="" xmlns:a16="http://schemas.microsoft.com/office/drawing/2014/main" val="20031"/>
                    </a:ext>
                  </a:extLst>
                </a:gridCol>
                <a:gridCol w="32588">
                  <a:extLst>
                    <a:ext uri="{9D8B030D-6E8A-4147-A177-3AD203B41FA5}">
                      <a16:colId xmlns="" xmlns:a16="http://schemas.microsoft.com/office/drawing/2014/main" val="20032"/>
                    </a:ext>
                  </a:extLst>
                </a:gridCol>
                <a:gridCol w="37086"/>
                <a:gridCol w="69674">
                  <a:extLst>
                    <a:ext uri="{9D8B030D-6E8A-4147-A177-3AD203B41FA5}">
                      <a16:colId xmlns="" xmlns:a16="http://schemas.microsoft.com/office/drawing/2014/main" val="20033"/>
                    </a:ext>
                  </a:extLst>
                </a:gridCol>
                <a:gridCol w="69674">
                  <a:extLst>
                    <a:ext uri="{9D8B030D-6E8A-4147-A177-3AD203B41FA5}">
                      <a16:colId xmlns="" xmlns:a16="http://schemas.microsoft.com/office/drawing/2014/main" val="20034"/>
                    </a:ext>
                  </a:extLst>
                </a:gridCol>
                <a:gridCol w="71417">
                  <a:extLst>
                    <a:ext uri="{9D8B030D-6E8A-4147-A177-3AD203B41FA5}">
                      <a16:colId xmlns="" xmlns:a16="http://schemas.microsoft.com/office/drawing/2014/main" val="20035"/>
                    </a:ext>
                  </a:extLst>
                </a:gridCol>
                <a:gridCol w="69674">
                  <a:extLst>
                    <a:ext uri="{9D8B030D-6E8A-4147-A177-3AD203B41FA5}">
                      <a16:colId xmlns="" xmlns:a16="http://schemas.microsoft.com/office/drawing/2014/main" val="20036"/>
                    </a:ext>
                  </a:extLst>
                </a:gridCol>
                <a:gridCol w="69674">
                  <a:extLst>
                    <a:ext uri="{9D8B030D-6E8A-4147-A177-3AD203B41FA5}">
                      <a16:colId xmlns="" xmlns:a16="http://schemas.microsoft.com/office/drawing/2014/main" val="20037"/>
                    </a:ext>
                  </a:extLst>
                </a:gridCol>
                <a:gridCol w="69674">
                  <a:extLst>
                    <a:ext uri="{9D8B030D-6E8A-4147-A177-3AD203B41FA5}">
                      <a16:colId xmlns="" xmlns:a16="http://schemas.microsoft.com/office/drawing/2014/main" val="20038"/>
                    </a:ext>
                  </a:extLst>
                </a:gridCol>
                <a:gridCol w="71416">
                  <a:extLst>
                    <a:ext uri="{9D8B030D-6E8A-4147-A177-3AD203B41FA5}">
                      <a16:colId xmlns="" xmlns:a16="http://schemas.microsoft.com/office/drawing/2014/main" val="20039"/>
                    </a:ext>
                  </a:extLst>
                </a:gridCol>
                <a:gridCol w="69674">
                  <a:extLst>
                    <a:ext uri="{9D8B030D-6E8A-4147-A177-3AD203B41FA5}">
                      <a16:colId xmlns="" xmlns:a16="http://schemas.microsoft.com/office/drawing/2014/main" val="20040"/>
                    </a:ext>
                  </a:extLst>
                </a:gridCol>
                <a:gridCol w="69674">
                  <a:extLst>
                    <a:ext uri="{9D8B030D-6E8A-4147-A177-3AD203B41FA5}">
                      <a16:colId xmlns="" xmlns:a16="http://schemas.microsoft.com/office/drawing/2014/main" val="20041"/>
                    </a:ext>
                  </a:extLst>
                </a:gridCol>
                <a:gridCol w="69674">
                  <a:extLst>
                    <a:ext uri="{9D8B030D-6E8A-4147-A177-3AD203B41FA5}">
                      <a16:colId xmlns="" xmlns:a16="http://schemas.microsoft.com/office/drawing/2014/main" val="20042"/>
                    </a:ext>
                  </a:extLst>
                </a:gridCol>
                <a:gridCol w="69674">
                  <a:extLst>
                    <a:ext uri="{9D8B030D-6E8A-4147-A177-3AD203B41FA5}">
                      <a16:colId xmlns="" xmlns:a16="http://schemas.microsoft.com/office/drawing/2014/main" val="20043"/>
                    </a:ext>
                  </a:extLst>
                </a:gridCol>
                <a:gridCol w="71417">
                  <a:extLst>
                    <a:ext uri="{9D8B030D-6E8A-4147-A177-3AD203B41FA5}">
                      <a16:colId xmlns="" xmlns:a16="http://schemas.microsoft.com/office/drawing/2014/main" val="20044"/>
                    </a:ext>
                  </a:extLst>
                </a:gridCol>
                <a:gridCol w="69674">
                  <a:extLst>
                    <a:ext uri="{9D8B030D-6E8A-4147-A177-3AD203B41FA5}">
                      <a16:colId xmlns="" xmlns:a16="http://schemas.microsoft.com/office/drawing/2014/main" val="20045"/>
                    </a:ext>
                  </a:extLst>
                </a:gridCol>
                <a:gridCol w="69674">
                  <a:extLst>
                    <a:ext uri="{9D8B030D-6E8A-4147-A177-3AD203B41FA5}">
                      <a16:colId xmlns="" xmlns:a16="http://schemas.microsoft.com/office/drawing/2014/main" val="20046"/>
                    </a:ext>
                  </a:extLst>
                </a:gridCol>
                <a:gridCol w="69674">
                  <a:extLst>
                    <a:ext uri="{9D8B030D-6E8A-4147-A177-3AD203B41FA5}">
                      <a16:colId xmlns="" xmlns:a16="http://schemas.microsoft.com/office/drawing/2014/main" val="20047"/>
                    </a:ext>
                  </a:extLst>
                </a:gridCol>
                <a:gridCol w="71416">
                  <a:extLst>
                    <a:ext uri="{9D8B030D-6E8A-4147-A177-3AD203B41FA5}">
                      <a16:colId xmlns="" xmlns:a16="http://schemas.microsoft.com/office/drawing/2014/main" val="20048"/>
                    </a:ext>
                  </a:extLst>
                </a:gridCol>
                <a:gridCol w="69674">
                  <a:extLst>
                    <a:ext uri="{9D8B030D-6E8A-4147-A177-3AD203B41FA5}">
                      <a16:colId xmlns="" xmlns:a16="http://schemas.microsoft.com/office/drawing/2014/main" val="20049"/>
                    </a:ext>
                  </a:extLst>
                </a:gridCol>
                <a:gridCol w="69674">
                  <a:extLst>
                    <a:ext uri="{9D8B030D-6E8A-4147-A177-3AD203B41FA5}">
                      <a16:colId xmlns="" xmlns:a16="http://schemas.microsoft.com/office/drawing/2014/main" val="20050"/>
                    </a:ext>
                  </a:extLst>
                </a:gridCol>
                <a:gridCol w="69674">
                  <a:extLst>
                    <a:ext uri="{9D8B030D-6E8A-4147-A177-3AD203B41FA5}">
                      <a16:colId xmlns="" xmlns:a16="http://schemas.microsoft.com/office/drawing/2014/main" val="20051"/>
                    </a:ext>
                  </a:extLst>
                </a:gridCol>
                <a:gridCol w="66754">
                  <a:extLst>
                    <a:ext uri="{9D8B030D-6E8A-4147-A177-3AD203B41FA5}">
                      <a16:colId xmlns="" xmlns:a16="http://schemas.microsoft.com/office/drawing/2014/main" val="20052"/>
                    </a:ext>
                  </a:extLst>
                </a:gridCol>
                <a:gridCol w="74337">
                  <a:extLst>
                    <a:ext uri="{9D8B030D-6E8A-4147-A177-3AD203B41FA5}">
                      <a16:colId xmlns="" xmlns:a16="http://schemas.microsoft.com/office/drawing/2014/main" val="20053"/>
                    </a:ext>
                  </a:extLst>
                </a:gridCol>
                <a:gridCol w="69674">
                  <a:extLst>
                    <a:ext uri="{9D8B030D-6E8A-4147-A177-3AD203B41FA5}">
                      <a16:colId xmlns="" xmlns:a16="http://schemas.microsoft.com/office/drawing/2014/main" val="20054"/>
                    </a:ext>
                  </a:extLst>
                </a:gridCol>
              </a:tblGrid>
              <a:tr h="273009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endParaRPr lang="ru-RU"/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8872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В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Г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О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С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У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Д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А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Р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С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Т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В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Е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Н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Н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О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Е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8872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У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Ч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Р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Е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Ж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Д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Е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Н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И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Е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И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Р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К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У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Т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С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К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О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Е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8872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Р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Е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Г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И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О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Н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А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Л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Ь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Н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О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Е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8872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О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Т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Д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Е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Л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Е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Н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И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Е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Ф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С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С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Р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Ф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8872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54224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4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3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(наименование территориального органа Фонда социального страхования Российской Федерации)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8872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8872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От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Л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А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Р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И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Н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8872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И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Г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О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Р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Ь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8872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П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Е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Т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Р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О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В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И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Ч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54224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4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3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(Ф. И. О. заявителя/его уполномоченного представителя)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3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8872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8872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8872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92015">
                <a:tc gridSpan="54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Заявление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92015">
                <a:tc gridSpan="54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о выплате (перерасчете) пособия (оплате отпуска)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8872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  <a:tr h="8872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8"/>
                  </a:ext>
                </a:extLst>
              </a:tr>
              <a:tr h="78384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9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Прошу в связи с наступлением страхового случая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9"/>
                  </a:ext>
                </a:extLst>
              </a:tr>
              <a:tr h="8872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3" gridSpan="2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перерассчитать</a:t>
                      </a:r>
                      <a:r>
                        <a:rPr kumimoji="0" lang="ru-RU" altLang="ru-RU" sz="5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 ранее</a:t>
                      </a:r>
                      <a:br>
                        <a:rPr kumimoji="0" lang="ru-RU" altLang="ru-RU" sz="5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</a:br>
                      <a:r>
                        <a:rPr kumimoji="0" lang="ru-RU" altLang="ru-RU" sz="5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назначенное пособие</a:t>
                      </a:r>
                    </a:p>
                  </a:txBody>
                  <a:tcPr marL="3594" marR="3594" marT="3592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0"/>
                  </a:ext>
                </a:extLst>
              </a:tr>
              <a:tr h="88728"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V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назначить и выплатить (оплатить)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1"/>
                  </a:ext>
                </a:extLst>
              </a:tr>
              <a:tr h="8872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2"/>
                  </a:ext>
                </a:extLst>
              </a:tr>
              <a:tr h="8872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3"/>
                  </a:ext>
                </a:extLst>
              </a:tr>
              <a:tr h="8872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V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6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пособие по временной нетрудоспособности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4"/>
                  </a:ext>
                </a:extLst>
              </a:tr>
              <a:tr h="8872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0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пособие по беременности и родам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5"/>
                  </a:ext>
                </a:extLst>
              </a:tr>
              <a:tr h="8872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4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единовременное пособие женщинам, вставшим на учет в медицинских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6"/>
                  </a:ext>
                </a:extLst>
              </a:tr>
              <a:tr h="8872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6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организациях в ранние сроки беременности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7"/>
                  </a:ext>
                </a:extLst>
              </a:tr>
              <a:tr h="8872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8"/>
                  </a:ext>
                </a:extLst>
              </a:tr>
              <a:tr h="8872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5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ежемесячное пособие по уходу за ребенком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9"/>
                  </a:ext>
                </a:extLst>
              </a:tr>
              <a:tr h="8872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9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единовременное пособие при рождении ребенка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30"/>
                  </a:ext>
                </a:extLst>
              </a:tr>
              <a:tr h="8872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44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пособие по временной нетрудоспособности в связи с несчастным случаем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31"/>
                  </a:ext>
                </a:extLst>
              </a:tr>
              <a:tr h="8872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на производстве и профессиональным заболеванием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32"/>
                  </a:ext>
                </a:extLst>
              </a:tr>
              <a:tr h="8872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33"/>
                  </a:ext>
                </a:extLst>
              </a:tr>
              <a:tr h="8872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4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отпуск застрахованного лица (сверх ежегодного оплачиваемого отпуска,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34"/>
                  </a:ext>
                </a:extLst>
              </a:tr>
              <a:tr h="8872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45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установленного законодательством Российской Федерации) на весь период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35"/>
                  </a:ext>
                </a:extLst>
              </a:tr>
              <a:tr h="8872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6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лечения и проезда к месту лечения и обратно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36"/>
                  </a:ext>
                </a:extLst>
              </a:tr>
              <a:tr h="8872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37"/>
                  </a:ext>
                </a:extLst>
              </a:tr>
              <a:tr h="88728">
                <a:tc gridSpan="1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Способ выплаты: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38"/>
                  </a:ext>
                </a:extLst>
              </a:tr>
              <a:tr h="8872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39"/>
                  </a:ext>
                </a:extLst>
              </a:tr>
              <a:tr h="8872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V</a:t>
                      </a: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1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на банковский счет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40"/>
                  </a:ext>
                </a:extLst>
              </a:tr>
              <a:tr h="8872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1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почтовым переводом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41"/>
                  </a:ext>
                </a:extLst>
              </a:tr>
              <a:tr h="8872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15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через иную организацию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42"/>
                  </a:ext>
                </a:extLst>
              </a:tr>
              <a:tr h="8872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43"/>
                  </a:ext>
                </a:extLst>
              </a:tr>
              <a:tr h="92015">
                <a:tc gridSpan="14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Наименование банка:</a:t>
                      </a:r>
                      <a:r>
                        <a:rPr kumimoji="0" lang="ru-RU" altLang="ru-RU" sz="500" b="0" i="0" u="none" strike="noStrike" cap="none" normalizeH="0" baseline="30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2</a:t>
                      </a: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44"/>
                  </a:ext>
                </a:extLst>
              </a:tr>
              <a:tr h="88728"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45"/>
                  </a:ext>
                </a:extLst>
              </a:tr>
              <a:tr h="88728"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46"/>
                  </a:ext>
                </a:extLst>
              </a:tr>
              <a:tr h="88728"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47"/>
                  </a:ext>
                </a:extLst>
              </a:tr>
              <a:tr h="8872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48"/>
                  </a:ext>
                </a:extLst>
              </a:tr>
              <a:tr h="92015">
                <a:tc gridSpan="1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Счет получателя №</a:t>
                      </a:r>
                      <a:r>
                        <a:rPr kumimoji="0" lang="ru-RU" altLang="ru-RU" sz="500" b="0" i="0" u="none" strike="noStrike" cap="none" normalizeH="0" baseline="30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2</a:t>
                      </a: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49"/>
                  </a:ext>
                </a:extLst>
              </a:tr>
              <a:tr h="88728"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—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—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—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50"/>
                  </a:ext>
                </a:extLst>
              </a:tr>
              <a:tr h="8872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51"/>
                  </a:ext>
                </a:extLst>
              </a:tr>
              <a:tr h="92015">
                <a:tc gridSpan="4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БИК</a:t>
                      </a:r>
                      <a:r>
                        <a:rPr kumimoji="0" lang="ru-RU" altLang="ru-RU" sz="500" b="0" i="0" u="none" strike="noStrike" cap="none" normalizeH="0" baseline="30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2</a:t>
                      </a: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52"/>
                  </a:ext>
                </a:extLst>
              </a:tr>
              <a:tr h="88728"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53"/>
                  </a:ext>
                </a:extLst>
              </a:tr>
              <a:tr h="8872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54"/>
                  </a:ext>
                </a:extLst>
              </a:tr>
              <a:tr h="92015">
                <a:tc gridSpan="54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№ платежной карты, являющейся национальным платежным инструментом (при наличии)</a:t>
                      </a:r>
                      <a:r>
                        <a:rPr kumimoji="0" lang="ru-RU" altLang="ru-RU" sz="500" b="0" i="0" u="none" strike="noStrike" cap="none" normalizeH="0" baseline="30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3</a:t>
                      </a: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55"/>
                  </a:ext>
                </a:extLst>
              </a:tr>
              <a:tr h="88728"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ru-RU" altLang="ru-RU" sz="5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2</a:t>
                      </a:r>
                      <a:endParaRPr kumimoji="0" lang="ru-RU" altLang="ru-RU" sz="5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ru-RU" altLang="ru-RU" sz="5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2</a:t>
                      </a:r>
                      <a:endParaRPr kumimoji="0" lang="ru-RU" altLang="ru-RU" sz="5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2</a:t>
                      </a:r>
                      <a:endParaRPr kumimoji="0" lang="ru-RU" altLang="ru-RU" sz="5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7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7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L="3594" marR="3594" marT="3592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kumimoji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5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594" marR="3594" marT="3592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56"/>
                  </a:ext>
                </a:extLst>
              </a:tr>
            </a:tbl>
          </a:graphicData>
        </a:graphic>
      </p:graphicFrame>
      <p:pic>
        <p:nvPicPr>
          <p:cNvPr id="52617" name="Рисунок 6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251" y="1988840"/>
            <a:ext cx="3937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618" name="Рисунок 6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4793" y="4811915"/>
            <a:ext cx="3937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619" name="Рисунок 6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3205" y="2948057"/>
            <a:ext cx="3952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2623" name="Группа 16"/>
          <p:cNvGrpSpPr>
            <a:grpSpLocks/>
          </p:cNvGrpSpPr>
          <p:nvPr/>
        </p:nvGrpSpPr>
        <p:grpSpPr bwMode="auto">
          <a:xfrm>
            <a:off x="0" y="131763"/>
            <a:ext cx="9144000" cy="785812"/>
            <a:chOff x="0" y="131763"/>
            <a:chExt cx="9144000" cy="785812"/>
          </a:xfrm>
        </p:grpSpPr>
        <p:sp>
          <p:nvSpPr>
            <p:cNvPr id="52624" name="Line 16"/>
            <p:cNvSpPr>
              <a:spLocks noChangeShapeType="1"/>
            </p:cNvSpPr>
            <p:nvPr/>
          </p:nvSpPr>
          <p:spPr bwMode="auto">
            <a:xfrm>
              <a:off x="0" y="62230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2625" name="Line 16"/>
            <p:cNvSpPr>
              <a:spLocks noChangeShapeType="1"/>
            </p:cNvSpPr>
            <p:nvPr/>
          </p:nvSpPr>
          <p:spPr bwMode="auto">
            <a:xfrm>
              <a:off x="0" y="69215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pic>
          <p:nvPicPr>
            <p:cNvPr id="52626" name="Picture 2" descr="Logo1_color_CMYK"/>
            <p:cNvPicPr>
              <a:picLocks noChangeAspect="1" noChangeArrowheads="1"/>
            </p:cNvPicPr>
            <p:nvPr/>
          </p:nvPicPr>
          <p:blipFill>
            <a:blip r:embed="rId3">
              <a:clrChange>
                <a:clrFrom>
                  <a:srgbClr val="FEFDFB"/>
                </a:clrFrom>
                <a:clrTo>
                  <a:srgbClr val="FEFDFB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138" y="131763"/>
              <a:ext cx="879475" cy="7858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" name="TextBox 3"/>
          <p:cNvSpPr txBox="1"/>
          <p:nvPr/>
        </p:nvSpPr>
        <p:spPr>
          <a:xfrm>
            <a:off x="918951" y="1772816"/>
            <a:ext cx="3365017" cy="42780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0"/>
              </a:spcAft>
            </a:pPr>
            <a:r>
              <a:rPr lang="ru-RU" sz="16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Заявление </a:t>
            </a:r>
            <a:r>
              <a:rPr 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заполняется на  русском  языке  печатными </a:t>
            </a:r>
            <a:endParaRPr lang="ru-RU" sz="1600" dirty="0" smtClean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ru-RU" sz="16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буквами</a:t>
            </a:r>
            <a:r>
              <a:rPr 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   чернилами черного цвета.</a:t>
            </a:r>
          </a:p>
          <a:p>
            <a:pPr algn="just">
              <a:spcAft>
                <a:spcPts val="0"/>
              </a:spcAft>
            </a:pPr>
            <a:r>
              <a:rPr 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ru-RU" sz="1600" dirty="0" smtClean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ru-RU" sz="16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Допускается </a:t>
            </a:r>
            <a:r>
              <a:rPr 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использование </a:t>
            </a:r>
            <a:r>
              <a:rPr lang="ru-RU" sz="1600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гелевой</a:t>
            </a:r>
            <a:r>
              <a:rPr 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капиллярной,   перьевой ручки.</a:t>
            </a:r>
          </a:p>
          <a:p>
            <a:pPr algn="just">
              <a:spcAft>
                <a:spcPts val="0"/>
              </a:spcAft>
            </a:pPr>
            <a:endParaRPr lang="ru-RU" sz="1600" dirty="0" smtClean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ru-RU" sz="16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Допускается </a:t>
            </a:r>
            <a:r>
              <a:rPr 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применение печатающих  устройств. </a:t>
            </a:r>
            <a:endParaRPr lang="ru-RU" sz="1600" dirty="0" smtClean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spcAft>
                <a:spcPts val="0"/>
              </a:spcAft>
            </a:pPr>
            <a:endParaRPr lang="ru-RU" sz="1600" dirty="0" smtClean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ru-RU" sz="16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Записи</a:t>
            </a:r>
            <a:r>
              <a:rPr 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  не   должны </a:t>
            </a:r>
            <a:r>
              <a:rPr lang="ru-RU" sz="16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заходить</a:t>
            </a:r>
            <a:r>
              <a:rPr 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  за  пределы  границ </a:t>
            </a:r>
            <a:endParaRPr lang="ru-RU" sz="1600" dirty="0" smtClean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ru-RU" sz="16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ячеек</a:t>
            </a:r>
            <a:r>
              <a:rPr 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  предусмотренных   для  </a:t>
            </a:r>
            <a:endParaRPr lang="ru-RU" sz="1600" dirty="0" smtClean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ru-RU" sz="16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внесения соответствующих</a:t>
            </a:r>
          </a:p>
          <a:p>
            <a:pPr>
              <a:spcAft>
                <a:spcPts val="0"/>
              </a:spcAft>
            </a:pPr>
            <a:r>
              <a:rPr lang="ru-RU" sz="16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записей</a:t>
            </a:r>
            <a:r>
              <a:rPr 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ru-RU" sz="1600" dirty="0" smtClean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spcAft>
                <a:spcPts val="0"/>
              </a:spcAft>
            </a:pPr>
            <a:r>
              <a:rPr 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 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827584" y="860979"/>
            <a:ext cx="792088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2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</a:t>
            </a:r>
            <a:r>
              <a:rPr lang="ru-RU" sz="20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бращаем </a:t>
            </a:r>
            <a:r>
              <a:rPr lang="ru-RU" sz="2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Ваше внимание</a:t>
            </a:r>
            <a:endParaRPr lang="ru-RU" sz="2000" b="1" dirty="0">
              <a:solidFill>
                <a:srgbClr val="FF0000"/>
              </a:solidFill>
            </a:endParaRPr>
          </a:p>
        </p:txBody>
      </p:sp>
      <p:pic>
        <p:nvPicPr>
          <p:cNvPr id="19" name="Рисунок 6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3231" y="3813636"/>
            <a:ext cx="3952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8895302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Овал 12"/>
          <p:cNvSpPr/>
          <p:nvPr/>
        </p:nvSpPr>
        <p:spPr>
          <a:xfrm>
            <a:off x="179512" y="2139955"/>
            <a:ext cx="640951" cy="594872"/>
          </a:xfrm>
          <a:prstGeom prst="ellipse">
            <a:avLst/>
          </a:prstGeom>
          <a:solidFill>
            <a:srgbClr val="FFFF00"/>
          </a:solidFill>
          <a:ln w="635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FF0000"/>
              </a:solidFill>
            </a:endParaRPr>
          </a:p>
        </p:txBody>
      </p:sp>
      <p:pic>
        <p:nvPicPr>
          <p:cNvPr id="7" name="Рисунок 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3155" y="1417021"/>
            <a:ext cx="1796796" cy="1703070"/>
          </a:xfrm>
          <a:prstGeom prst="rect">
            <a:avLst/>
          </a:prstGeom>
        </p:spPr>
      </p:pic>
      <p:pic>
        <p:nvPicPr>
          <p:cNvPr id="8" name="Рисунок 7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51673" y="1417512"/>
            <a:ext cx="1773936" cy="1703070"/>
          </a:xfrm>
          <a:prstGeom prst="rect">
            <a:avLst/>
          </a:prstGeom>
        </p:spPr>
      </p:pic>
      <p:pic>
        <p:nvPicPr>
          <p:cNvPr id="9" name="Рисунок 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50260" y="1417021"/>
            <a:ext cx="1981962" cy="1703070"/>
          </a:xfrm>
          <a:prstGeom prst="rect">
            <a:avLst/>
          </a:prstGeom>
        </p:spPr>
      </p:pic>
      <p:pic>
        <p:nvPicPr>
          <p:cNvPr id="10" name="Рисунок 9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3155" y="3310106"/>
            <a:ext cx="1796796" cy="1703070"/>
          </a:xfrm>
          <a:prstGeom prst="rect">
            <a:avLst/>
          </a:prstGeom>
        </p:spPr>
      </p:pic>
      <p:pic>
        <p:nvPicPr>
          <p:cNvPr id="11" name="Рисунок 1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53137" y="3310106"/>
            <a:ext cx="1773936" cy="1703070"/>
          </a:xfrm>
          <a:prstGeom prst="rect">
            <a:avLst/>
          </a:prstGeom>
        </p:spPr>
      </p:pic>
      <p:pic>
        <p:nvPicPr>
          <p:cNvPr id="12" name="Рисунок 1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50260" y="3310106"/>
            <a:ext cx="1981962" cy="1703070"/>
          </a:xfrm>
          <a:prstGeom prst="rect">
            <a:avLst/>
          </a:prstGeom>
        </p:spPr>
      </p:pic>
      <p:sp>
        <p:nvSpPr>
          <p:cNvPr id="14" name="Овал 13"/>
          <p:cNvSpPr/>
          <p:nvPr/>
        </p:nvSpPr>
        <p:spPr>
          <a:xfrm>
            <a:off x="1581872" y="2150409"/>
            <a:ext cx="225220" cy="203887"/>
          </a:xfrm>
          <a:prstGeom prst="ellipse">
            <a:avLst/>
          </a:prstGeom>
          <a:noFill/>
          <a:ln w="635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" name="Овал 14"/>
          <p:cNvSpPr/>
          <p:nvPr/>
        </p:nvSpPr>
        <p:spPr>
          <a:xfrm>
            <a:off x="1825627" y="2150409"/>
            <a:ext cx="199530" cy="193840"/>
          </a:xfrm>
          <a:prstGeom prst="ellipse">
            <a:avLst/>
          </a:prstGeom>
          <a:noFill/>
          <a:ln w="190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6" name="Овал 15"/>
          <p:cNvSpPr/>
          <p:nvPr/>
        </p:nvSpPr>
        <p:spPr>
          <a:xfrm>
            <a:off x="2023125" y="2155431"/>
            <a:ext cx="199530" cy="193840"/>
          </a:xfrm>
          <a:prstGeom prst="ellipse">
            <a:avLst/>
          </a:prstGeom>
          <a:noFill/>
          <a:ln w="190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7" name="Овал 16"/>
          <p:cNvSpPr/>
          <p:nvPr/>
        </p:nvSpPr>
        <p:spPr>
          <a:xfrm>
            <a:off x="2243730" y="2155431"/>
            <a:ext cx="199530" cy="193840"/>
          </a:xfrm>
          <a:prstGeom prst="ellipse">
            <a:avLst/>
          </a:prstGeom>
          <a:noFill/>
          <a:ln w="190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8" name="Овал 17"/>
          <p:cNvSpPr/>
          <p:nvPr/>
        </p:nvSpPr>
        <p:spPr>
          <a:xfrm>
            <a:off x="997125" y="2325713"/>
            <a:ext cx="199530" cy="193840"/>
          </a:xfrm>
          <a:prstGeom prst="ellipse">
            <a:avLst/>
          </a:prstGeom>
          <a:noFill/>
          <a:ln w="190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9" name="Овал 18"/>
          <p:cNvSpPr/>
          <p:nvPr/>
        </p:nvSpPr>
        <p:spPr>
          <a:xfrm>
            <a:off x="1191097" y="2304316"/>
            <a:ext cx="233243" cy="215237"/>
          </a:xfrm>
          <a:prstGeom prst="ellipse">
            <a:avLst/>
          </a:prstGeom>
          <a:noFill/>
          <a:ln w="6350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21" name="Прямая соединительная линия 20"/>
          <p:cNvCxnSpPr/>
          <p:nvPr/>
        </p:nvCxnSpPr>
        <p:spPr>
          <a:xfrm>
            <a:off x="7155256" y="2325713"/>
            <a:ext cx="1325262" cy="0"/>
          </a:xfrm>
          <a:prstGeom prst="line">
            <a:avLst/>
          </a:prstGeom>
          <a:ln w="635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Прямая соединительная линия 21"/>
          <p:cNvCxnSpPr/>
          <p:nvPr/>
        </p:nvCxnSpPr>
        <p:spPr>
          <a:xfrm>
            <a:off x="7155256" y="2486351"/>
            <a:ext cx="1325262" cy="0"/>
          </a:xfrm>
          <a:prstGeom prst="line">
            <a:avLst/>
          </a:prstGeom>
          <a:ln w="635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Прямая соединительная линия 23"/>
          <p:cNvCxnSpPr/>
          <p:nvPr/>
        </p:nvCxnSpPr>
        <p:spPr>
          <a:xfrm flipV="1">
            <a:off x="5116393" y="4058336"/>
            <a:ext cx="180799" cy="9854"/>
          </a:xfrm>
          <a:prstGeom prst="line">
            <a:avLst/>
          </a:prstGeom>
          <a:ln w="635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Овал 26"/>
          <p:cNvSpPr/>
          <p:nvPr/>
        </p:nvSpPr>
        <p:spPr>
          <a:xfrm>
            <a:off x="1799253" y="2465146"/>
            <a:ext cx="225220" cy="203887"/>
          </a:xfrm>
          <a:prstGeom prst="ellipse">
            <a:avLst/>
          </a:prstGeom>
          <a:noFill/>
          <a:ln w="635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29" name="Прямая со стрелкой 28"/>
          <p:cNvCxnSpPr/>
          <p:nvPr/>
        </p:nvCxnSpPr>
        <p:spPr>
          <a:xfrm flipV="1">
            <a:off x="1719341" y="1886016"/>
            <a:ext cx="855842" cy="318063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  <a:scene3d>
            <a:camera prst="orthographicFront">
              <a:rot lat="0" lon="0" rev="10800000"/>
            </a:camera>
            <a:lightRig rig="threePt" dir="t"/>
          </a:scene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TextBox 29"/>
          <p:cNvSpPr txBox="1"/>
          <p:nvPr/>
        </p:nvSpPr>
        <p:spPr>
          <a:xfrm>
            <a:off x="2629952" y="1672187"/>
            <a:ext cx="1355798" cy="392415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txBody>
          <a:bodyPr wrap="square" rtlCol="0">
            <a:spAutoFit/>
          </a:bodyPr>
          <a:lstStyle/>
          <a:p>
            <a:r>
              <a:rPr lang="ru-RU" sz="975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Дата подачи заявления</a:t>
            </a:r>
          </a:p>
        </p:txBody>
      </p:sp>
      <p:cxnSp>
        <p:nvCxnSpPr>
          <p:cNvPr id="36" name="Прямая со стрелкой 35"/>
          <p:cNvCxnSpPr/>
          <p:nvPr/>
        </p:nvCxnSpPr>
        <p:spPr>
          <a:xfrm>
            <a:off x="1965296" y="2610599"/>
            <a:ext cx="635581" cy="140709"/>
          </a:xfrm>
          <a:prstGeom prst="straightConnector1">
            <a:avLst/>
          </a:prstGeom>
          <a:ln>
            <a:solidFill>
              <a:srgbClr val="FFC000"/>
            </a:solidFill>
            <a:tailEnd type="triangle"/>
          </a:ln>
          <a:scene3d>
            <a:camera prst="orthographicFront">
              <a:rot lat="0" lon="0" rev="10800000"/>
            </a:camera>
            <a:lightRig rig="threePt" dir="t"/>
          </a:scene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2672864" y="2716288"/>
            <a:ext cx="1031968" cy="646331"/>
          </a:xfrm>
          <a:prstGeom prst="rect">
            <a:avLst/>
          </a:prstGeom>
          <a:noFill/>
          <a:ln>
            <a:solidFill>
              <a:srgbClr val="FFC000"/>
            </a:solidFill>
          </a:ln>
        </p:spPr>
        <p:txBody>
          <a:bodyPr wrap="square" rtlCol="0">
            <a:spAutoFit/>
          </a:bodyPr>
          <a:lstStyle/>
          <a:p>
            <a:r>
              <a:rPr lang="ru-RU" sz="900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Последний день выплаты пособия за январь 2020 г. </a:t>
            </a:r>
          </a:p>
        </p:txBody>
      </p:sp>
      <p:cxnSp>
        <p:nvCxnSpPr>
          <p:cNvPr id="40" name="Прямая со стрелкой 39"/>
          <p:cNvCxnSpPr>
            <a:stCxn id="19" idx="7"/>
          </p:cNvCxnSpPr>
          <p:nvPr/>
        </p:nvCxnSpPr>
        <p:spPr>
          <a:xfrm>
            <a:off x="1390183" y="2335837"/>
            <a:ext cx="1263860" cy="9085"/>
          </a:xfrm>
          <a:prstGeom prst="straightConnector1">
            <a:avLst/>
          </a:prstGeom>
          <a:ln>
            <a:solidFill>
              <a:srgbClr val="00B050"/>
            </a:solidFill>
            <a:tailEnd type="triangle"/>
          </a:ln>
          <a:scene3d>
            <a:camera prst="orthographicFront">
              <a:rot lat="0" lon="0" rev="10800000"/>
            </a:camera>
            <a:lightRig rig="threePt" dir="t"/>
          </a:scene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/>
          <p:cNvSpPr txBox="1"/>
          <p:nvPr/>
        </p:nvSpPr>
        <p:spPr>
          <a:xfrm>
            <a:off x="2708718" y="2161805"/>
            <a:ext cx="1198266" cy="507831"/>
          </a:xfrm>
          <a:prstGeom prst="rect">
            <a:avLst/>
          </a:prstGeom>
          <a:noFill/>
          <a:ln>
            <a:solidFill>
              <a:srgbClr val="00B050"/>
            </a:solidFill>
          </a:ln>
        </p:spPr>
        <p:txBody>
          <a:bodyPr wrap="square" rtlCol="0">
            <a:spAutoFit/>
          </a:bodyPr>
          <a:lstStyle/>
          <a:p>
            <a:r>
              <a:rPr lang="ru-RU" sz="900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Последний день направления реестра</a:t>
            </a:r>
          </a:p>
        </p:txBody>
      </p:sp>
      <p:sp>
        <p:nvSpPr>
          <p:cNvPr id="45" name="Овал 44"/>
          <p:cNvSpPr/>
          <p:nvPr/>
        </p:nvSpPr>
        <p:spPr>
          <a:xfrm>
            <a:off x="2005451" y="4359179"/>
            <a:ext cx="225220" cy="203887"/>
          </a:xfrm>
          <a:prstGeom prst="ellipse">
            <a:avLst/>
          </a:prstGeom>
          <a:noFill/>
          <a:ln w="635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6" name="Овал 45"/>
          <p:cNvSpPr/>
          <p:nvPr/>
        </p:nvSpPr>
        <p:spPr>
          <a:xfrm>
            <a:off x="2235414" y="4373247"/>
            <a:ext cx="199530" cy="193840"/>
          </a:xfrm>
          <a:prstGeom prst="ellipse">
            <a:avLst/>
          </a:prstGeom>
          <a:noFill/>
          <a:ln w="190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7" name="Овал 46"/>
          <p:cNvSpPr/>
          <p:nvPr/>
        </p:nvSpPr>
        <p:spPr>
          <a:xfrm>
            <a:off x="987857" y="4550465"/>
            <a:ext cx="199530" cy="193840"/>
          </a:xfrm>
          <a:prstGeom prst="ellipse">
            <a:avLst/>
          </a:prstGeom>
          <a:noFill/>
          <a:ln w="190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8" name="Овал 47"/>
          <p:cNvSpPr/>
          <p:nvPr/>
        </p:nvSpPr>
        <p:spPr>
          <a:xfrm>
            <a:off x="1190462" y="4550464"/>
            <a:ext cx="199530" cy="193840"/>
          </a:xfrm>
          <a:prstGeom prst="ellipse">
            <a:avLst/>
          </a:prstGeom>
          <a:noFill/>
          <a:ln w="190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9" name="Овал 48"/>
          <p:cNvSpPr/>
          <p:nvPr/>
        </p:nvSpPr>
        <p:spPr>
          <a:xfrm>
            <a:off x="1404957" y="4550351"/>
            <a:ext cx="199530" cy="193840"/>
          </a:xfrm>
          <a:prstGeom prst="ellipse">
            <a:avLst/>
          </a:prstGeom>
          <a:noFill/>
          <a:ln w="190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1" name="Овал 50"/>
          <p:cNvSpPr/>
          <p:nvPr/>
        </p:nvSpPr>
        <p:spPr>
          <a:xfrm>
            <a:off x="1592152" y="4530384"/>
            <a:ext cx="233243" cy="215237"/>
          </a:xfrm>
          <a:prstGeom prst="ellipse">
            <a:avLst/>
          </a:prstGeom>
          <a:noFill/>
          <a:ln w="6350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2" name="Овал 51"/>
          <p:cNvSpPr/>
          <p:nvPr/>
        </p:nvSpPr>
        <p:spPr>
          <a:xfrm>
            <a:off x="5259145" y="4031895"/>
            <a:ext cx="225220" cy="203887"/>
          </a:xfrm>
          <a:prstGeom prst="ellipse">
            <a:avLst/>
          </a:prstGeom>
          <a:noFill/>
          <a:ln w="635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53" name="Прямая со стрелкой 52"/>
          <p:cNvCxnSpPr/>
          <p:nvPr/>
        </p:nvCxnSpPr>
        <p:spPr>
          <a:xfrm flipV="1">
            <a:off x="2161256" y="3878204"/>
            <a:ext cx="485414" cy="539675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  <a:scene3d>
            <a:camera prst="orthographicFront">
              <a:rot lat="0" lon="0" rev="10800000"/>
            </a:camera>
            <a:lightRig rig="threePt" dir="t"/>
          </a:scene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/>
          <p:cNvSpPr txBox="1"/>
          <p:nvPr/>
        </p:nvSpPr>
        <p:spPr>
          <a:xfrm>
            <a:off x="2497340" y="3592456"/>
            <a:ext cx="1355798" cy="392415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txBody>
          <a:bodyPr wrap="square" rtlCol="0">
            <a:spAutoFit/>
          </a:bodyPr>
          <a:lstStyle/>
          <a:p>
            <a:r>
              <a:rPr lang="ru-RU" sz="975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Дата подачи заявления</a:t>
            </a:r>
          </a:p>
        </p:txBody>
      </p:sp>
      <p:cxnSp>
        <p:nvCxnSpPr>
          <p:cNvPr id="62" name="Прямая со стрелкой 61"/>
          <p:cNvCxnSpPr/>
          <p:nvPr/>
        </p:nvCxnSpPr>
        <p:spPr>
          <a:xfrm flipV="1">
            <a:off x="1806325" y="4570821"/>
            <a:ext cx="940228" cy="134134"/>
          </a:xfrm>
          <a:prstGeom prst="straightConnector1">
            <a:avLst/>
          </a:prstGeom>
          <a:ln>
            <a:solidFill>
              <a:srgbClr val="00B050"/>
            </a:solidFill>
            <a:tailEnd type="triangle"/>
          </a:ln>
          <a:scene3d>
            <a:camera prst="orthographicFront">
              <a:rot lat="0" lon="0" rev="10800000"/>
            </a:camera>
            <a:lightRig rig="threePt" dir="t"/>
          </a:scene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TextBox 63"/>
          <p:cNvSpPr txBox="1"/>
          <p:nvPr/>
        </p:nvSpPr>
        <p:spPr>
          <a:xfrm>
            <a:off x="2815515" y="4261330"/>
            <a:ext cx="1198266" cy="507831"/>
          </a:xfrm>
          <a:prstGeom prst="rect">
            <a:avLst/>
          </a:prstGeom>
          <a:noFill/>
          <a:ln>
            <a:solidFill>
              <a:srgbClr val="00B050"/>
            </a:solidFill>
          </a:ln>
        </p:spPr>
        <p:txBody>
          <a:bodyPr wrap="square" rtlCol="0">
            <a:spAutoFit/>
          </a:bodyPr>
          <a:lstStyle/>
          <a:p>
            <a:r>
              <a:rPr lang="ru-RU" sz="900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Последний день направления реестра</a:t>
            </a:r>
          </a:p>
        </p:txBody>
      </p:sp>
      <p:cxnSp>
        <p:nvCxnSpPr>
          <p:cNvPr id="65" name="Прямая со стрелкой 64"/>
          <p:cNvCxnSpPr/>
          <p:nvPr/>
        </p:nvCxnSpPr>
        <p:spPr>
          <a:xfrm>
            <a:off x="5480291" y="4095653"/>
            <a:ext cx="440585" cy="0"/>
          </a:xfrm>
          <a:prstGeom prst="straightConnector1">
            <a:avLst/>
          </a:prstGeom>
          <a:ln>
            <a:solidFill>
              <a:srgbClr val="FFC000"/>
            </a:solidFill>
            <a:tailEnd type="triangle"/>
          </a:ln>
          <a:scene3d>
            <a:camera prst="orthographicFront">
              <a:rot lat="0" lon="10800000" rev="0"/>
            </a:camera>
            <a:lightRig rig="threePt" dir="t"/>
          </a:scene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5920876" y="3825817"/>
            <a:ext cx="1031968" cy="646331"/>
          </a:xfrm>
          <a:prstGeom prst="rect">
            <a:avLst/>
          </a:prstGeom>
          <a:noFill/>
          <a:ln>
            <a:solidFill>
              <a:srgbClr val="FFC000"/>
            </a:solidFill>
          </a:ln>
        </p:spPr>
        <p:txBody>
          <a:bodyPr wrap="square" rtlCol="0">
            <a:spAutoFit/>
          </a:bodyPr>
          <a:lstStyle/>
          <a:p>
            <a:r>
              <a:rPr lang="ru-RU" sz="900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Последний день выплаты пособия за январь 2020 г. </a:t>
            </a:r>
          </a:p>
        </p:txBody>
      </p:sp>
      <p:cxnSp>
        <p:nvCxnSpPr>
          <p:cNvPr id="68" name="Прямая соединительная линия 67"/>
          <p:cNvCxnSpPr/>
          <p:nvPr/>
        </p:nvCxnSpPr>
        <p:spPr>
          <a:xfrm>
            <a:off x="7169342" y="4373247"/>
            <a:ext cx="1325262" cy="0"/>
          </a:xfrm>
          <a:prstGeom prst="line">
            <a:avLst/>
          </a:prstGeom>
          <a:ln w="635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Прямая соединительная линия 68"/>
          <p:cNvCxnSpPr/>
          <p:nvPr/>
        </p:nvCxnSpPr>
        <p:spPr>
          <a:xfrm>
            <a:off x="7169342" y="4226513"/>
            <a:ext cx="1325262" cy="0"/>
          </a:xfrm>
          <a:prstGeom prst="line">
            <a:avLst/>
          </a:prstGeom>
          <a:ln w="635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Прямая соединительная линия 69"/>
          <p:cNvCxnSpPr/>
          <p:nvPr/>
        </p:nvCxnSpPr>
        <p:spPr>
          <a:xfrm>
            <a:off x="8383394" y="4058336"/>
            <a:ext cx="92675" cy="0"/>
          </a:xfrm>
          <a:prstGeom prst="line">
            <a:avLst/>
          </a:prstGeom>
          <a:ln w="635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4328372" y="2952316"/>
            <a:ext cx="820538" cy="380873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ru-RU" sz="1875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ИЛИ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356237" y="1941362"/>
            <a:ext cx="382295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3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55" name="Овал 54"/>
          <p:cNvSpPr/>
          <p:nvPr/>
        </p:nvSpPr>
        <p:spPr>
          <a:xfrm>
            <a:off x="225879" y="3957436"/>
            <a:ext cx="640951" cy="594872"/>
          </a:xfrm>
          <a:prstGeom prst="ellipse">
            <a:avLst/>
          </a:prstGeom>
          <a:solidFill>
            <a:srgbClr val="FFFF00"/>
          </a:solidFill>
          <a:ln w="635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FF0000"/>
              </a:solidFill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373840" y="3723677"/>
            <a:ext cx="382295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3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cxnSp>
        <p:nvCxnSpPr>
          <p:cNvPr id="60" name="Прямая со стрелкой 59"/>
          <p:cNvCxnSpPr/>
          <p:nvPr/>
        </p:nvCxnSpPr>
        <p:spPr>
          <a:xfrm flipH="1" flipV="1">
            <a:off x="8504610" y="2314682"/>
            <a:ext cx="370091" cy="701174"/>
          </a:xfrm>
          <a:prstGeom prst="straightConnector1">
            <a:avLst/>
          </a:prstGeom>
          <a:ln>
            <a:solidFill>
              <a:srgbClr val="FFC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Прямая со стрелкой 62"/>
          <p:cNvCxnSpPr/>
          <p:nvPr/>
        </p:nvCxnSpPr>
        <p:spPr>
          <a:xfrm flipH="1">
            <a:off x="8494603" y="3329501"/>
            <a:ext cx="385802" cy="804336"/>
          </a:xfrm>
          <a:prstGeom prst="straightConnector1">
            <a:avLst/>
          </a:prstGeom>
          <a:ln>
            <a:solidFill>
              <a:srgbClr val="FFC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Box 65"/>
          <p:cNvSpPr txBox="1"/>
          <p:nvPr/>
        </p:nvSpPr>
        <p:spPr>
          <a:xfrm>
            <a:off x="7796447" y="3071838"/>
            <a:ext cx="1396313" cy="369332"/>
          </a:xfrm>
          <a:prstGeom prst="rect">
            <a:avLst/>
          </a:prstGeom>
          <a:noFill/>
          <a:ln>
            <a:solidFill>
              <a:srgbClr val="FFC0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ru-RU" sz="900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Период выплаты пособия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46011" y="5537161"/>
            <a:ext cx="9144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После 1 января 2020 года </a:t>
            </a:r>
            <a:r>
              <a:rPr lang="ru-RU" sz="1200" b="1" i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назначает </a:t>
            </a:r>
            <a:r>
              <a:rPr lang="ru-RU" sz="12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 </a:t>
            </a:r>
            <a:r>
              <a:rPr lang="ru-RU" sz="1200" b="1" i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выплачивает </a:t>
            </a:r>
            <a:r>
              <a:rPr lang="ru-RU" sz="12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пособия по уходу за ребенком до 1,5 лет </a:t>
            </a:r>
            <a:r>
              <a:rPr lang="ru-RU" sz="1200" b="1" i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Иркутское </a:t>
            </a:r>
            <a:r>
              <a:rPr lang="ru-RU" sz="12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региональное отделение! </a:t>
            </a:r>
            <a:r>
              <a:rPr lang="ru-RU" sz="1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Работодатель обязан в течении </a:t>
            </a:r>
            <a:r>
              <a:rPr lang="ru-RU" sz="12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5 </a:t>
            </a:r>
            <a:r>
              <a:rPr lang="ru-RU" sz="1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календарных дней от даты подачи заявления работником передать электронный реестр сведений в Иркутское региональное отделение Фонда для назначения и выплаты пособия. Пособие по уходу за ребенком до 1,5 лет работники будут получать ежемесячно </a:t>
            </a:r>
            <a:r>
              <a:rPr lang="ru-RU" sz="1200" b="1" i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 1 по 15 число </a:t>
            </a:r>
            <a:r>
              <a:rPr lang="ru-RU" sz="1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каждого месяца за предыдущий. </a:t>
            </a:r>
            <a:r>
              <a:rPr lang="ru-RU" sz="12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Фиксированной даты выплаты пособия нет. </a:t>
            </a:r>
          </a:p>
        </p:txBody>
      </p:sp>
      <p:cxnSp>
        <p:nvCxnSpPr>
          <p:cNvPr id="72" name="Прямая соединительная линия 71"/>
          <p:cNvCxnSpPr/>
          <p:nvPr/>
        </p:nvCxnSpPr>
        <p:spPr>
          <a:xfrm>
            <a:off x="4058344" y="4226513"/>
            <a:ext cx="1325262" cy="0"/>
          </a:xfrm>
          <a:prstGeom prst="line">
            <a:avLst/>
          </a:prstGeom>
          <a:ln w="635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Прямая соединительная линия 72"/>
          <p:cNvCxnSpPr/>
          <p:nvPr/>
        </p:nvCxnSpPr>
        <p:spPr>
          <a:xfrm>
            <a:off x="1870664" y="4716076"/>
            <a:ext cx="92675" cy="0"/>
          </a:xfrm>
          <a:prstGeom prst="line">
            <a:avLst/>
          </a:prstGeom>
          <a:ln w="635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Прямая соединительная линия 74"/>
          <p:cNvCxnSpPr/>
          <p:nvPr/>
        </p:nvCxnSpPr>
        <p:spPr>
          <a:xfrm>
            <a:off x="8383393" y="2163904"/>
            <a:ext cx="92675" cy="0"/>
          </a:xfrm>
          <a:prstGeom prst="line">
            <a:avLst/>
          </a:prstGeom>
          <a:ln w="635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Прямая соединительная линия 75"/>
          <p:cNvCxnSpPr/>
          <p:nvPr/>
        </p:nvCxnSpPr>
        <p:spPr>
          <a:xfrm>
            <a:off x="987857" y="2640450"/>
            <a:ext cx="811396" cy="10047"/>
          </a:xfrm>
          <a:prstGeom prst="line">
            <a:avLst/>
          </a:prstGeom>
          <a:ln w="635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Прямая соединительная линия 77"/>
          <p:cNvCxnSpPr/>
          <p:nvPr/>
        </p:nvCxnSpPr>
        <p:spPr>
          <a:xfrm>
            <a:off x="1464965" y="2494130"/>
            <a:ext cx="969980" cy="12584"/>
          </a:xfrm>
          <a:prstGeom prst="line">
            <a:avLst/>
          </a:prstGeom>
          <a:ln w="635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Заголовок 1"/>
          <p:cNvSpPr txBox="1">
            <a:spLocks/>
          </p:cNvSpPr>
          <p:nvPr/>
        </p:nvSpPr>
        <p:spPr>
          <a:xfrm>
            <a:off x="973348" y="57069"/>
            <a:ext cx="7888018" cy="50482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Arial" charset="0"/>
                <a:cs typeface="Arial" pitchFamily="34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pitchFamily="34" charset="0"/>
                <a:ea typeface="Arial" charset="0"/>
                <a:cs typeface="Arial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pitchFamily="34" charset="0"/>
                <a:ea typeface="Arial" charset="0"/>
                <a:cs typeface="Arial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pitchFamily="34" charset="0"/>
                <a:ea typeface="Arial" charset="0"/>
                <a:cs typeface="Arial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pitchFamily="34" charset="0"/>
                <a:ea typeface="Arial" charset="0"/>
                <a:cs typeface="Arial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ПРИМЕРЫ СРОКОВ НАПРАВЛЕНИЯ ЭЛЕКТРОННЫХ РЕЕСТРОВ И </a:t>
            </a:r>
            <a:r>
              <a:rPr 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ВЫПЛАТЫ ПОСОБИЯ </a:t>
            </a:r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 УХОДУ ЗА РЕБЕНКОМ ДО 1,5 ЛЕТ В 2020 ГОДУ</a:t>
            </a:r>
          </a:p>
          <a:p>
            <a:r>
              <a:rPr lang="ru-RU" altLang="ru-RU" sz="1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/>
            </a:r>
            <a:br>
              <a:rPr lang="ru-RU" altLang="ru-RU" sz="1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endParaRPr lang="ru-RU" altLang="ru-RU" sz="12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59" name="Группа 16"/>
          <p:cNvGrpSpPr>
            <a:grpSpLocks/>
          </p:cNvGrpSpPr>
          <p:nvPr/>
        </p:nvGrpSpPr>
        <p:grpSpPr bwMode="auto">
          <a:xfrm>
            <a:off x="0" y="131763"/>
            <a:ext cx="9144000" cy="785812"/>
            <a:chOff x="0" y="131763"/>
            <a:chExt cx="9144000" cy="785812"/>
          </a:xfrm>
        </p:grpSpPr>
        <p:sp>
          <p:nvSpPr>
            <p:cNvPr id="61" name="Line 16"/>
            <p:cNvSpPr>
              <a:spLocks noChangeShapeType="1"/>
            </p:cNvSpPr>
            <p:nvPr/>
          </p:nvSpPr>
          <p:spPr bwMode="auto">
            <a:xfrm>
              <a:off x="0" y="62230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Line 16"/>
            <p:cNvSpPr>
              <a:spLocks noChangeShapeType="1"/>
            </p:cNvSpPr>
            <p:nvPr/>
          </p:nvSpPr>
          <p:spPr bwMode="auto">
            <a:xfrm>
              <a:off x="0" y="69215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pic>
          <p:nvPicPr>
            <p:cNvPr id="77" name="Picture 2" descr="Logo1_color_CMYK"/>
            <p:cNvPicPr>
              <a:picLocks noChangeAspect="1" noChangeArrowheads="1"/>
            </p:cNvPicPr>
            <p:nvPr/>
          </p:nvPicPr>
          <p:blipFill>
            <a:blip r:embed="rId5">
              <a:clrChange>
                <a:clrFrom>
                  <a:srgbClr val="FEFDFB"/>
                </a:clrFrom>
                <a:clrTo>
                  <a:srgbClr val="FEFDFB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138" y="131763"/>
              <a:ext cx="879475" cy="7858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41709647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94" name="Рисунок 1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3925" y="1536700"/>
            <a:ext cx="1512888" cy="1004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Скругленный прямоугольник 19">
            <a:extLst/>
          </p:cNvPr>
          <p:cNvSpPr/>
          <p:nvPr/>
        </p:nvSpPr>
        <p:spPr>
          <a:xfrm>
            <a:off x="68263" y="2897188"/>
            <a:ext cx="5703887" cy="132080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>
              <a:defRPr/>
            </a:pPr>
            <a:endParaRPr kumimoji="0" lang="ru-RU" altLang="ru-RU" sz="1800" b="1">
              <a:solidFill>
                <a:srgbClr val="FF0000"/>
              </a:solidFill>
            </a:endParaRPr>
          </a:p>
          <a:p>
            <a:pPr algn="ctr">
              <a:buClr>
                <a:srgbClr val="FF0000"/>
              </a:buClr>
              <a:defRPr/>
            </a:pPr>
            <a:endParaRPr kumimoji="0" lang="ru-RU" altLang="ru-RU" sz="140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buClr>
                <a:srgbClr val="FF0000"/>
              </a:buClr>
              <a:defRPr/>
            </a:pPr>
            <a:endParaRPr kumimoji="0" lang="ru-RU" altLang="ru-RU" sz="1400" b="1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buClr>
                <a:srgbClr val="FF0000"/>
              </a:buClr>
              <a:defRPr/>
            </a:pPr>
            <a:r>
              <a:rPr kumimoji="0" lang="ru-RU" altLang="ru-RU" sz="1200" b="1" u="sng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ПОСОБИЯ</a:t>
            </a:r>
          </a:p>
          <a:p>
            <a:pPr algn="ctr">
              <a:buClr>
                <a:srgbClr val="FF0000"/>
              </a:buClr>
              <a:buFont typeface="Arial" panose="020B0604020202020204" pitchFamily="34" charset="0"/>
              <a:buChar char="•"/>
              <a:defRPr/>
            </a:pPr>
            <a:r>
              <a:rPr kumimoji="0" lang="ru-RU" altLang="ru-RU" sz="120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пособие по беременности и родам</a:t>
            </a:r>
          </a:p>
          <a:p>
            <a:pPr algn="ctr">
              <a:buClr>
                <a:srgbClr val="FF0000"/>
              </a:buClr>
              <a:buFont typeface="Arial" panose="020B0604020202020204" pitchFamily="34" charset="0"/>
              <a:buChar char="•"/>
              <a:defRPr/>
            </a:pPr>
            <a:r>
              <a:rPr kumimoji="0" lang="ru-RU" altLang="ru-RU" sz="120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единовременное пособие беременным, вставшим на учёт в ранние сроки</a:t>
            </a:r>
          </a:p>
          <a:p>
            <a:pPr algn="ctr">
              <a:buClr>
                <a:srgbClr val="FF0000"/>
              </a:buClr>
              <a:buFont typeface="Arial" panose="020B0604020202020204" pitchFamily="34" charset="0"/>
              <a:buChar char="•"/>
              <a:defRPr/>
            </a:pPr>
            <a:r>
              <a:rPr kumimoji="0" lang="ru-RU" altLang="ru-RU" sz="120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единовременное пособие при рождение ребёнка</a:t>
            </a:r>
          </a:p>
          <a:p>
            <a:pPr algn="ctr">
              <a:buClr>
                <a:srgbClr val="FF0000"/>
              </a:buClr>
              <a:buFont typeface="Arial" panose="020B0604020202020204" pitchFamily="34" charset="0"/>
              <a:buChar char="•"/>
              <a:defRPr/>
            </a:pPr>
            <a:r>
              <a:rPr kumimoji="0" lang="ru-RU" altLang="ru-RU" sz="120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ежемесячное пособие по уходу за ребёнком</a:t>
            </a:r>
          </a:p>
          <a:p>
            <a:pPr algn="ctr">
              <a:buClr>
                <a:srgbClr val="FF0000"/>
              </a:buClr>
              <a:buFont typeface="Arial" panose="020B0604020202020204" pitchFamily="34" charset="0"/>
              <a:buChar char="•"/>
              <a:defRPr/>
            </a:pPr>
            <a:r>
              <a:rPr kumimoji="0" lang="ru-RU" altLang="ru-RU" sz="120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пособие по временной нетрудоспособности, для граждан, подвергшихся воздействию радиации </a:t>
            </a:r>
          </a:p>
          <a:p>
            <a:pPr algn="ctr">
              <a:buClr>
                <a:srgbClr val="FF0000"/>
              </a:buClr>
              <a:buFont typeface="Wingdings" panose="05000000000000000000" pitchFamily="2" charset="2"/>
              <a:buChar char="Ø"/>
              <a:defRPr/>
            </a:pPr>
            <a:endParaRPr kumimoji="0" lang="ru-RU" altLang="ru-RU" sz="140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defRPr/>
            </a:pPr>
            <a:endParaRPr kumimoji="0" lang="ru-RU" altLang="ru-RU" sz="1800">
              <a:solidFill>
                <a:srgbClr val="FFFFFF"/>
              </a:solidFill>
              <a:cs typeface="Times New Roman" panose="02020603050405020304" pitchFamily="18" charset="0"/>
            </a:endParaRPr>
          </a:p>
          <a:p>
            <a:pPr algn="ctr">
              <a:defRPr/>
            </a:pPr>
            <a:endParaRPr kumimoji="0" lang="ru-RU" altLang="ru-RU" sz="1800">
              <a:solidFill>
                <a:srgbClr val="FFFFFF"/>
              </a:solidFill>
              <a:cs typeface="Times New Roman" panose="02020603050405020304" pitchFamily="18" charset="0"/>
            </a:endParaRPr>
          </a:p>
        </p:txBody>
      </p:sp>
      <p:sp>
        <p:nvSpPr>
          <p:cNvPr id="33796" name="TextBox 2"/>
          <p:cNvSpPr txBox="1">
            <a:spLocks noChangeArrowheads="1"/>
          </p:cNvSpPr>
          <p:nvPr/>
        </p:nvSpPr>
        <p:spPr bwMode="auto">
          <a:xfrm>
            <a:off x="1090613" y="393700"/>
            <a:ext cx="72723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r>
              <a:rPr lang="ru-RU" altLang="ru-RU" sz="2000" b="1">
                <a:solidFill>
                  <a:srgbClr val="FF0000"/>
                </a:solidFill>
              </a:rPr>
              <a:t> </a:t>
            </a:r>
          </a:p>
        </p:txBody>
      </p:sp>
      <p:sp>
        <p:nvSpPr>
          <p:cNvPr id="24" name="Скругленный прямоугольник 23">
            <a:extLst/>
          </p:cNvPr>
          <p:cNvSpPr/>
          <p:nvPr/>
        </p:nvSpPr>
        <p:spPr>
          <a:xfrm>
            <a:off x="93663" y="917575"/>
            <a:ext cx="5683250" cy="1719263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>
              <a:defRPr/>
            </a:pPr>
            <a:r>
              <a:rPr kumimoji="0" lang="ru-RU" altLang="ru-RU" sz="9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Постановление Правительства РФ от 11.04.2019 №419 </a:t>
            </a:r>
          </a:p>
          <a:p>
            <a:pPr algn="ctr">
              <a:defRPr/>
            </a:pPr>
            <a:r>
              <a:rPr lang="ru-RU" altLang="ru-RU" sz="9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Постановление Правительства РФ от 01.12.2018 № 1466</a:t>
            </a:r>
            <a:r>
              <a:rPr lang="ru-RU" altLang="ru-RU" sz="9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/>
            </a:r>
            <a:br>
              <a:rPr lang="ru-RU" altLang="ru-RU" sz="9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altLang="ru-RU" sz="9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"Об утверждении перечня иных выплат за счет средств бюджетов бюджетной системы Российской Федерации для целей применения частей 5 и 5.1 статьи 30.5 Федерального закона от 27.06.2011 № 161-ФЗ "О национальной платежной системе"</a:t>
            </a:r>
            <a:endParaRPr kumimoji="0" lang="ru-RU" altLang="ru-RU" sz="9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defRPr/>
            </a:pPr>
            <a:endParaRPr kumimoji="0" lang="ru-RU" altLang="ru-RU" sz="12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buFont typeface="Wingdings" panose="05000000000000000000" pitchFamily="2" charset="2"/>
              <a:buChar char="ü"/>
              <a:defRPr/>
            </a:pPr>
            <a:r>
              <a:rPr kumimoji="0" lang="ru-RU" altLang="ru-RU" sz="12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для вновь </a:t>
            </a:r>
            <a:r>
              <a:rPr kumimoji="0" lang="ru-RU" altLang="ru-RU" sz="1200" dirty="0">
                <a:solidFill>
                  <a:srgbClr val="00009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обратившихся за выплатой  </a:t>
            </a:r>
            <a:r>
              <a:rPr kumimoji="0" lang="ru-RU" altLang="ru-RU" sz="12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 01.05.2019 </a:t>
            </a:r>
            <a:r>
              <a:rPr kumimoji="0" lang="ru-RU" altLang="ru-RU" sz="1200" dirty="0">
                <a:solidFill>
                  <a:srgbClr val="00009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 пособия на карту «МИР»</a:t>
            </a:r>
          </a:p>
          <a:p>
            <a:pPr>
              <a:buFont typeface="Wingdings" panose="05000000000000000000" pitchFamily="2" charset="2"/>
              <a:buChar char="ü"/>
              <a:defRPr/>
            </a:pPr>
            <a:r>
              <a:rPr kumimoji="0" lang="ru-RU" altLang="ru-RU" sz="12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для получающих выплаты </a:t>
            </a:r>
            <a:r>
              <a:rPr kumimoji="0" lang="ru-RU" altLang="ru-RU" sz="1200" dirty="0">
                <a:solidFill>
                  <a:srgbClr val="00009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 до истечения срока действия карты,  </a:t>
            </a:r>
          </a:p>
          <a:p>
            <a:pPr>
              <a:defRPr/>
            </a:pPr>
            <a:r>
              <a:rPr kumimoji="0" lang="ru-RU" altLang="ru-RU" sz="1200" dirty="0">
                <a:solidFill>
                  <a:srgbClr val="00009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но не позднее </a:t>
            </a:r>
            <a:r>
              <a:rPr kumimoji="0" lang="ru-RU" altLang="ru-RU" sz="12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01.07.2020</a:t>
            </a:r>
          </a:p>
        </p:txBody>
      </p:sp>
      <p:pic>
        <p:nvPicPr>
          <p:cNvPr id="33798" name="Рисунок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98" t="3149" r="13200" b="7600"/>
          <a:stretch>
            <a:fillRect/>
          </a:stretch>
        </p:blipFill>
        <p:spPr bwMode="auto">
          <a:xfrm>
            <a:off x="7481888" y="819150"/>
            <a:ext cx="1411287" cy="194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Минус 1"/>
          <p:cNvSpPr>
            <a:spLocks/>
          </p:cNvSpPr>
          <p:nvPr/>
        </p:nvSpPr>
        <p:spPr bwMode="auto">
          <a:xfrm rot="159970">
            <a:off x="6151563" y="1490663"/>
            <a:ext cx="1217612" cy="612775"/>
          </a:xfrm>
          <a:custGeom>
            <a:avLst/>
            <a:gdLst>
              <a:gd name="T0" fmla="*/ 133757 w 1296144"/>
              <a:gd name="T1" fmla="*/ 144537 h 720080"/>
              <a:gd name="T2" fmla="*/ 875348 w 1296144"/>
              <a:gd name="T3" fmla="*/ 144537 h 720080"/>
              <a:gd name="T4" fmla="*/ 875348 w 1296144"/>
              <a:gd name="T5" fmla="*/ 233435 h 720080"/>
              <a:gd name="T6" fmla="*/ 133757 w 1296144"/>
              <a:gd name="T7" fmla="*/ 233435 h 720080"/>
              <a:gd name="T8" fmla="*/ 133757 w 1296144"/>
              <a:gd name="T9" fmla="*/ 144537 h 7200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96144" h="720080">
                <a:moveTo>
                  <a:pt x="171804" y="275359"/>
                </a:moveTo>
                <a:lnTo>
                  <a:pt x="1124340" y="275359"/>
                </a:lnTo>
                <a:lnTo>
                  <a:pt x="1124340" y="444721"/>
                </a:lnTo>
                <a:lnTo>
                  <a:pt x="171804" y="444721"/>
                </a:lnTo>
                <a:lnTo>
                  <a:pt x="171804" y="275359"/>
                </a:lnTo>
                <a:close/>
              </a:path>
            </a:pathLst>
          </a:custGeom>
          <a:solidFill>
            <a:srgbClr val="7F7F7F"/>
          </a:solidFill>
          <a:ln w="9525" cap="flat" cmpd="sng">
            <a:solidFill>
              <a:srgbClr val="7F7F7F"/>
            </a:solidFill>
            <a:prstDash val="solid"/>
            <a:round/>
            <a:headEnd/>
            <a:tailEnd/>
          </a:ln>
          <a:effectLst>
            <a:outerShdw blurRad="40000" dist="23000" dir="5400000" rotWithShape="0">
              <a:srgbClr val="000000">
                <a:alpha val="34998"/>
              </a:srgbClr>
            </a:outerShdw>
          </a:effectLst>
        </p:spPr>
        <p:txBody>
          <a:bodyPr anchor="ctr"/>
          <a:lstStyle/>
          <a:p>
            <a:pPr>
              <a:defRPr/>
            </a:pPr>
            <a:endParaRPr lang="ru-RU">
              <a:solidFill>
                <a:prstClr val="black"/>
              </a:solidFill>
            </a:endParaRPr>
          </a:p>
        </p:txBody>
      </p:sp>
      <p:grpSp>
        <p:nvGrpSpPr>
          <p:cNvPr id="33800" name="Группа 21"/>
          <p:cNvGrpSpPr>
            <a:grpSpLocks/>
          </p:cNvGrpSpPr>
          <p:nvPr/>
        </p:nvGrpSpPr>
        <p:grpSpPr bwMode="auto">
          <a:xfrm>
            <a:off x="0" y="119269"/>
            <a:ext cx="9144000" cy="828675"/>
            <a:chOff x="0" y="88900"/>
            <a:chExt cx="9144000" cy="828675"/>
          </a:xfrm>
        </p:grpSpPr>
        <p:sp>
          <p:nvSpPr>
            <p:cNvPr id="33821" name="Line 16"/>
            <p:cNvSpPr>
              <a:spLocks noChangeShapeType="1"/>
            </p:cNvSpPr>
            <p:nvPr/>
          </p:nvSpPr>
          <p:spPr bwMode="auto">
            <a:xfrm>
              <a:off x="0" y="62230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3822" name="Line 16"/>
            <p:cNvSpPr>
              <a:spLocks noChangeShapeType="1"/>
            </p:cNvSpPr>
            <p:nvPr/>
          </p:nvSpPr>
          <p:spPr bwMode="auto">
            <a:xfrm>
              <a:off x="0" y="69215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pic>
          <p:nvPicPr>
            <p:cNvPr id="33823" name="Picture 2" descr="Logo1_color_CMYK"/>
            <p:cNvPicPr>
              <a:picLocks noChangeAspect="1" noChangeArrowheads="1"/>
            </p:cNvPicPr>
            <p:nvPr/>
          </p:nvPicPr>
          <p:blipFill>
            <a:blip r:embed="rId5">
              <a:clrChange>
                <a:clrFrom>
                  <a:srgbClr val="FEFDFB"/>
                </a:clrFrom>
                <a:clrTo>
                  <a:srgbClr val="FEFDFB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138" y="131763"/>
              <a:ext cx="879475" cy="7858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824" name="Rectangle 2"/>
            <p:cNvSpPr>
              <a:spLocks noChangeArrowheads="1"/>
            </p:cNvSpPr>
            <p:nvPr/>
          </p:nvSpPr>
          <p:spPr bwMode="auto">
            <a:xfrm>
              <a:off x="1301750" y="88900"/>
              <a:ext cx="6669088" cy="44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 anchor="ctr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1pPr>
              <a:lvl2pPr marL="742950" indent="-285750"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2pPr>
              <a:lvl3pPr marL="1143000" indent="-228600"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3pPr>
              <a:lvl4pPr marL="1600200" indent="-228600"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4pPr>
              <a:lvl5pPr marL="2057400" indent="-228600"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ru-RU" altLang="ru-RU" sz="1100" b="1">
                  <a:solidFill>
                    <a:srgbClr val="00549A"/>
                  </a:solidFill>
                  <a:latin typeface="Arial" panose="020B0604020202020204" pitchFamily="34" charset="0"/>
                </a:rPr>
                <a:t> </a:t>
              </a:r>
              <a:endParaRPr lang="ru-RU" altLang="ru-RU" sz="1400" b="1">
                <a:solidFill>
                  <a:srgbClr val="00549A"/>
                </a:solidFill>
                <a:latin typeface="Times New Roman" panose="02020603050405020304" pitchFamily="18" charset="0"/>
              </a:endParaRPr>
            </a:p>
          </p:txBody>
        </p:sp>
      </p:grpSp>
      <p:sp>
        <p:nvSpPr>
          <p:cNvPr id="33801" name="TextBox 2"/>
          <p:cNvSpPr txBox="1">
            <a:spLocks noChangeArrowheads="1"/>
          </p:cNvSpPr>
          <p:nvPr/>
        </p:nvSpPr>
        <p:spPr bwMode="auto">
          <a:xfrm>
            <a:off x="1165225" y="111125"/>
            <a:ext cx="48641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r>
              <a:rPr lang="ru-RU" alt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ПОСОБИЯ, ОБЯЗАТЕЛЬНЫЕ К ЗАЧИСЛЕНИЮ</a:t>
            </a:r>
          </a:p>
          <a:p>
            <a:r>
              <a:rPr lang="ru-RU" alt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НА КАРТЫ ПЛАТЕЖНОЙ СИСТЕМЫ  «МИР» </a:t>
            </a:r>
          </a:p>
        </p:txBody>
      </p:sp>
      <p:sp>
        <p:nvSpPr>
          <p:cNvPr id="34825" name="Прямоугольник 3">
            <a:extLst/>
          </p:cNvPr>
          <p:cNvSpPr>
            <a:spLocks noChangeArrowheads="1"/>
          </p:cNvSpPr>
          <p:nvPr/>
        </p:nvSpPr>
        <p:spPr bwMode="auto">
          <a:xfrm>
            <a:off x="6049963" y="2930525"/>
            <a:ext cx="2665412" cy="120015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>
            <a:spAutoFit/>
          </a:bodyPr>
          <a:lstStyle>
            <a:lvl1pPr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>
              <a:defRPr/>
            </a:pPr>
            <a:endParaRPr kumimoji="0" lang="ru-RU" altLang="ru-RU" sz="1200" b="1">
              <a:solidFill>
                <a:srgbClr val="00B05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defRPr/>
            </a:pPr>
            <a:r>
              <a:rPr kumimoji="0" lang="ru-RU" altLang="ru-RU" sz="1200" b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Законодательство не ограничивает возможность получать выплаты наличными либо на счет, к которому не привязана карта</a:t>
            </a:r>
          </a:p>
          <a:p>
            <a:pPr algn="ctr">
              <a:defRPr/>
            </a:pPr>
            <a:endParaRPr kumimoji="0" lang="ru-RU" altLang="ru-RU" sz="1200" b="1">
              <a:solidFill>
                <a:srgbClr val="00B05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3803" name="Rectangle 13"/>
          <p:cNvSpPr>
            <a:spLocks noChangeArrowheads="1"/>
          </p:cNvSpPr>
          <p:nvPr/>
        </p:nvSpPr>
        <p:spPr bwMode="auto">
          <a:xfrm>
            <a:off x="-31750" y="649288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endParaRPr lang="ru-RU" altLang="ru-RU">
              <a:solidFill>
                <a:prstClr val="black"/>
              </a:solidFill>
            </a:endParaRPr>
          </a:p>
        </p:txBody>
      </p:sp>
      <p:pic>
        <p:nvPicPr>
          <p:cNvPr id="33804" name="Рисунок 1" descr="Image result for КАРТИНКА ДЛЯ ПРЕЗЕНТАЦИИ БАНК"/>
          <p:cNvPicPr>
            <a:picLocks noChangeAspect="1" noChangeArrowheads="1"/>
          </p:cNvPicPr>
          <p:nvPr/>
        </p:nvPicPr>
        <p:blipFill>
          <a:blip r:embed="rId6" r:link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2" r="1376" b="13853"/>
          <a:stretch>
            <a:fillRect/>
          </a:stretch>
        </p:blipFill>
        <p:spPr bwMode="auto">
          <a:xfrm>
            <a:off x="4140200" y="4724400"/>
            <a:ext cx="857250" cy="79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05" name="Рисунок 11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11413" y="4994275"/>
            <a:ext cx="576262" cy="382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" name="Минус 1"/>
          <p:cNvSpPr>
            <a:spLocks/>
          </p:cNvSpPr>
          <p:nvPr/>
        </p:nvSpPr>
        <p:spPr bwMode="auto">
          <a:xfrm rot="159970">
            <a:off x="2481263" y="5018088"/>
            <a:ext cx="436562" cy="128587"/>
          </a:xfrm>
          <a:custGeom>
            <a:avLst/>
            <a:gdLst>
              <a:gd name="T0" fmla="*/ 2211 w 1296144"/>
              <a:gd name="T1" fmla="*/ 282 h 720080"/>
              <a:gd name="T2" fmla="*/ 14470 w 1296144"/>
              <a:gd name="T3" fmla="*/ 282 h 720080"/>
              <a:gd name="T4" fmla="*/ 14470 w 1296144"/>
              <a:gd name="T5" fmla="*/ 455 h 720080"/>
              <a:gd name="T6" fmla="*/ 2211 w 1296144"/>
              <a:gd name="T7" fmla="*/ 455 h 720080"/>
              <a:gd name="T8" fmla="*/ 2211 w 1296144"/>
              <a:gd name="T9" fmla="*/ 282 h 7200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96144" h="720080">
                <a:moveTo>
                  <a:pt x="171804" y="275359"/>
                </a:moveTo>
                <a:lnTo>
                  <a:pt x="1124340" y="275359"/>
                </a:lnTo>
                <a:lnTo>
                  <a:pt x="1124340" y="444721"/>
                </a:lnTo>
                <a:lnTo>
                  <a:pt x="171804" y="444721"/>
                </a:lnTo>
                <a:lnTo>
                  <a:pt x="171804" y="275359"/>
                </a:lnTo>
                <a:close/>
              </a:path>
            </a:pathLst>
          </a:custGeom>
          <a:solidFill>
            <a:srgbClr val="7F7F7F"/>
          </a:solidFill>
          <a:ln w="9525" cap="flat" cmpd="sng">
            <a:solidFill>
              <a:srgbClr val="7F7F7F"/>
            </a:solidFill>
            <a:prstDash val="solid"/>
            <a:round/>
            <a:headEnd/>
            <a:tailEnd/>
          </a:ln>
          <a:effectLst>
            <a:outerShdw blurRad="40000" dist="23000" dir="5400000" rotWithShape="0">
              <a:srgbClr val="000000">
                <a:alpha val="34998"/>
              </a:srgbClr>
            </a:outerShdw>
          </a:effectLst>
        </p:spPr>
        <p:txBody>
          <a:bodyPr anchor="ctr"/>
          <a:lstStyle/>
          <a:p>
            <a:pPr>
              <a:defRPr/>
            </a:pPr>
            <a:endParaRPr lang="ru-RU">
              <a:solidFill>
                <a:prstClr val="black"/>
              </a:solidFill>
            </a:endParaRPr>
          </a:p>
        </p:txBody>
      </p:sp>
      <p:pic>
        <p:nvPicPr>
          <p:cNvPr id="33807" name="Рисунок 6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750" y="4994275"/>
            <a:ext cx="1322388" cy="1458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08" name="Рисунок 8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72150" y="4638675"/>
            <a:ext cx="933450" cy="96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09" name="Рисунок 18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6613" y="5937250"/>
            <a:ext cx="647700" cy="71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7" name="Прямая со стрелкой 26">
            <a:extLst/>
          </p:cNvPr>
          <p:cNvCxnSpPr>
            <a:cxnSpLocks/>
          </p:cNvCxnSpPr>
          <p:nvPr/>
        </p:nvCxnSpPr>
        <p:spPr>
          <a:xfrm flipH="1">
            <a:off x="3059113" y="5129213"/>
            <a:ext cx="1152525" cy="0"/>
          </a:xfrm>
          <a:prstGeom prst="straightConnector1">
            <a:avLst/>
          </a:prstGeom>
          <a:ln w="76200">
            <a:solidFill>
              <a:srgbClr val="00B05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Прямая со стрелкой 28">
            <a:extLst/>
          </p:cNvPr>
          <p:cNvCxnSpPr>
            <a:stCxn id="33804" idx="3"/>
          </p:cNvCxnSpPr>
          <p:nvPr/>
        </p:nvCxnSpPr>
        <p:spPr>
          <a:xfrm>
            <a:off x="4997450" y="5121275"/>
            <a:ext cx="774700" cy="0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TextBox 29">
            <a:extLst/>
          </p:cNvPr>
          <p:cNvSpPr txBox="1"/>
          <p:nvPr/>
        </p:nvSpPr>
        <p:spPr>
          <a:xfrm>
            <a:off x="6594475" y="4724400"/>
            <a:ext cx="2370138" cy="101600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</p:spPr>
        <p:txBody>
          <a:bodyPr>
            <a:spAutoFit/>
          </a:bodyPr>
          <a:lstStyle>
            <a:lvl1pPr marL="171450" indent="-17145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>
              <a:buFont typeface="Wingdings" panose="05000000000000000000" pitchFamily="2" charset="2"/>
              <a:buChar char="Ø"/>
              <a:defRPr/>
            </a:pPr>
            <a:r>
              <a:rPr kumimoji="0" lang="ru-RU" altLang="ru-RU" sz="10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 зачислит сумму</a:t>
            </a:r>
            <a:r>
              <a:rPr kumimoji="0" lang="ru-RU" altLang="ru-RU" sz="10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kumimoji="0" lang="ru-RU" altLang="ru-RU" sz="100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если деньги идут на счет,  к которому открыта карта любой другой платежной системы (Visa, MasterCard и др.)</a:t>
            </a:r>
          </a:p>
          <a:p>
            <a:pPr>
              <a:buFont typeface="Wingdings" panose="05000000000000000000" pitchFamily="2" charset="2"/>
              <a:buChar char="Ø"/>
              <a:defRPr/>
            </a:pPr>
            <a:r>
              <a:rPr kumimoji="0" lang="ru-RU" altLang="ru-RU" sz="100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пособие попадет на счет невыясненных платежей </a:t>
            </a:r>
          </a:p>
        </p:txBody>
      </p:sp>
      <p:sp>
        <p:nvSpPr>
          <p:cNvPr id="31" name="TextBox 30">
            <a:extLst/>
          </p:cNvPr>
          <p:cNvSpPr txBox="1"/>
          <p:nvPr/>
        </p:nvSpPr>
        <p:spPr>
          <a:xfrm>
            <a:off x="5410200" y="5937250"/>
            <a:ext cx="2952750" cy="784225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</p:spPr>
        <p:txBody>
          <a:bodyPr>
            <a:spAutoFit/>
          </a:bodyPr>
          <a:lstStyle>
            <a:lvl1pPr marL="4763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>
              <a:buFont typeface="Wingdings" panose="05000000000000000000" pitchFamily="2" charset="2"/>
              <a:buChar char="Ø"/>
              <a:defRPr/>
            </a:pPr>
            <a:r>
              <a:rPr kumimoji="0" lang="ru-RU" altLang="ru-RU" sz="9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сообщит физлицу</a:t>
            </a:r>
          </a:p>
          <a:p>
            <a:pPr>
              <a:buClr>
                <a:srgbClr val="FF0000"/>
              </a:buClr>
              <a:buFont typeface="Wingdings" panose="05000000000000000000" pitchFamily="2" charset="2"/>
              <a:buChar char="Ø"/>
              <a:defRPr/>
            </a:pPr>
            <a:r>
              <a:rPr kumimoji="0" lang="ru-RU" altLang="ru-RU" sz="9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ru-RU" altLang="ru-RU" sz="9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предложит ему явиться лично за получением денег </a:t>
            </a:r>
            <a:r>
              <a:rPr kumimoji="0" lang="ru-RU" altLang="ru-RU" sz="90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наличными или сообщить реквизиты иного счета. Это может быть счет карты «Мир» или счет, </a:t>
            </a:r>
          </a:p>
          <a:p>
            <a:pPr>
              <a:defRPr/>
            </a:pPr>
            <a:r>
              <a:rPr kumimoji="0" lang="ru-RU" altLang="ru-RU" sz="90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 которому в принципе нельзя открыть карту. </a:t>
            </a:r>
          </a:p>
        </p:txBody>
      </p:sp>
      <p:sp>
        <p:nvSpPr>
          <p:cNvPr id="36" name="Выгнутая вправо стрелка 35">
            <a:extLst/>
          </p:cNvPr>
          <p:cNvSpPr/>
          <p:nvPr/>
        </p:nvSpPr>
        <p:spPr>
          <a:xfrm>
            <a:off x="8418513" y="5476875"/>
            <a:ext cx="457200" cy="920750"/>
          </a:xfrm>
          <a:prstGeom prst="curvedLef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>
              <a:defRPr/>
            </a:pPr>
            <a:endParaRPr lang="ru-RU" altLang="ru-RU">
              <a:solidFill>
                <a:prstClr val="black"/>
              </a:solidFill>
            </a:endParaRPr>
          </a:p>
        </p:txBody>
      </p:sp>
      <p:cxnSp>
        <p:nvCxnSpPr>
          <p:cNvPr id="47" name="Прямая со стрелкой 46">
            <a:extLst/>
          </p:cNvPr>
          <p:cNvCxnSpPr>
            <a:cxnSpLocks/>
          </p:cNvCxnSpPr>
          <p:nvPr/>
        </p:nvCxnSpPr>
        <p:spPr>
          <a:xfrm flipH="1">
            <a:off x="1908175" y="6397625"/>
            <a:ext cx="1871663" cy="0"/>
          </a:xfrm>
          <a:prstGeom prst="straightConnector1">
            <a:avLst/>
          </a:prstGeom>
          <a:ln w="76200">
            <a:solidFill>
              <a:srgbClr val="00B05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816" name="TextBox 41"/>
          <p:cNvSpPr txBox="1">
            <a:spLocks noChangeArrowheads="1"/>
          </p:cNvSpPr>
          <p:nvPr/>
        </p:nvSpPr>
        <p:spPr bwMode="auto">
          <a:xfrm>
            <a:off x="3825875" y="6315075"/>
            <a:ext cx="1090613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r>
              <a:rPr lang="ru-RU" altLang="ru-RU" sz="1600" b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 ДНЕЙ </a:t>
            </a:r>
          </a:p>
        </p:txBody>
      </p:sp>
      <p:sp>
        <p:nvSpPr>
          <p:cNvPr id="43" name="Стрелка вверх 42">
            <a:extLst/>
          </p:cNvPr>
          <p:cNvSpPr/>
          <p:nvPr/>
        </p:nvSpPr>
        <p:spPr>
          <a:xfrm>
            <a:off x="4435475" y="5511800"/>
            <a:ext cx="101600" cy="796925"/>
          </a:xfrm>
          <a:prstGeom prst="up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3818" name="TextBox 43"/>
          <p:cNvSpPr txBox="1">
            <a:spLocks noChangeArrowheads="1"/>
          </p:cNvSpPr>
          <p:nvPr/>
        </p:nvSpPr>
        <p:spPr bwMode="auto">
          <a:xfrm>
            <a:off x="2727325" y="6029325"/>
            <a:ext cx="4826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r>
              <a:rPr lang="ru-RU" altLang="ru-RU" sz="1400" b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ДА </a:t>
            </a:r>
          </a:p>
        </p:txBody>
      </p:sp>
      <p:sp>
        <p:nvSpPr>
          <p:cNvPr id="33819" name="TextBox 44"/>
          <p:cNvSpPr txBox="1">
            <a:spLocks noChangeArrowheads="1"/>
          </p:cNvSpPr>
          <p:nvPr/>
        </p:nvSpPr>
        <p:spPr bwMode="auto">
          <a:xfrm>
            <a:off x="3825875" y="5672138"/>
            <a:ext cx="609600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r>
              <a:rPr lang="ru-RU" altLang="ru-RU" sz="1400" b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НЕТ </a:t>
            </a:r>
          </a:p>
        </p:txBody>
      </p:sp>
      <p:sp>
        <p:nvSpPr>
          <p:cNvPr id="33820" name="TextBox 45"/>
          <p:cNvSpPr txBox="1">
            <a:spLocks noChangeArrowheads="1"/>
          </p:cNvSpPr>
          <p:nvPr/>
        </p:nvSpPr>
        <p:spPr bwMode="auto">
          <a:xfrm>
            <a:off x="8070850" y="5659438"/>
            <a:ext cx="812800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r>
              <a:rPr lang="ru-RU" altLang="ru-RU" sz="1600" b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 день </a:t>
            </a:r>
          </a:p>
        </p:txBody>
      </p:sp>
    </p:spTree>
    <p:extLst>
      <p:ext uri="{BB962C8B-B14F-4D97-AF65-F5344CB8AC3E}">
        <p14:creationId xmlns:p14="http://schemas.microsoft.com/office/powerpoint/2010/main" val="423746560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Заголовок 1"/>
          <p:cNvSpPr>
            <a:spLocks noGrp="1"/>
          </p:cNvSpPr>
          <p:nvPr>
            <p:ph type="title"/>
          </p:nvPr>
        </p:nvSpPr>
        <p:spPr>
          <a:xfrm>
            <a:off x="494245" y="187325"/>
            <a:ext cx="8428038" cy="504825"/>
          </a:xfrm>
        </p:spPr>
        <p:txBody>
          <a:bodyPr/>
          <a:lstStyle/>
          <a:p>
            <a:r>
              <a:rPr lang="ru-RU" alt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ПЛАТЕЖНАЯ КАРТА МИР – ПРОСТОТА И УДОБСТВО ДЛЯ КЛИЕНТА  </a:t>
            </a:r>
            <a:br>
              <a:rPr lang="ru-RU" alt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endParaRPr lang="ru-RU" altLang="ru-RU" sz="16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52623" name="Группа 16"/>
          <p:cNvGrpSpPr>
            <a:grpSpLocks/>
          </p:cNvGrpSpPr>
          <p:nvPr/>
        </p:nvGrpSpPr>
        <p:grpSpPr bwMode="auto">
          <a:xfrm>
            <a:off x="0" y="131763"/>
            <a:ext cx="9144000" cy="785812"/>
            <a:chOff x="0" y="131763"/>
            <a:chExt cx="9144000" cy="785812"/>
          </a:xfrm>
        </p:grpSpPr>
        <p:sp>
          <p:nvSpPr>
            <p:cNvPr id="52624" name="Line 16"/>
            <p:cNvSpPr>
              <a:spLocks noChangeShapeType="1"/>
            </p:cNvSpPr>
            <p:nvPr/>
          </p:nvSpPr>
          <p:spPr bwMode="auto">
            <a:xfrm>
              <a:off x="0" y="62230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625" name="Line 16"/>
            <p:cNvSpPr>
              <a:spLocks noChangeShapeType="1"/>
            </p:cNvSpPr>
            <p:nvPr/>
          </p:nvSpPr>
          <p:spPr bwMode="auto">
            <a:xfrm>
              <a:off x="0" y="69215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pic>
          <p:nvPicPr>
            <p:cNvPr id="52626" name="Picture 2" descr="Logo1_color_CMYK"/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FEFDFB"/>
                </a:clrFrom>
                <a:clrTo>
                  <a:srgbClr val="FEFDFB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138" y="131763"/>
              <a:ext cx="879475" cy="7858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" name="Прямоугольник 3">
            <a:extLst>
              <a:ext uri="{FF2B5EF4-FFF2-40B4-BE49-F238E27FC236}">
                <a16:creationId xmlns:a16="http://schemas.microsoft.com/office/drawing/2014/main" xmlns="" id="{BB9560B6-A578-2D45-842D-05B7013A36DE}"/>
              </a:ext>
            </a:extLst>
          </p:cNvPr>
          <p:cNvSpPr/>
          <p:nvPr/>
        </p:nvSpPr>
        <p:spPr>
          <a:xfrm>
            <a:off x="211138" y="919685"/>
            <a:ext cx="8393310" cy="147732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algn="ctr">
              <a:spcAft>
                <a:spcPts val="0"/>
              </a:spcAft>
            </a:pPr>
            <a:r>
              <a:rPr lang="ru-RU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МИР – национальная платежная система</a:t>
            </a:r>
          </a:p>
          <a:p>
            <a:pPr marL="285750" indent="-285750" algn="ctr">
              <a:spcAft>
                <a:spcPts val="0"/>
              </a:spcAft>
              <a:buFont typeface="Wingdings" pitchFamily="2" charset="2"/>
              <a:buChar char="ü"/>
            </a:pPr>
            <a:r>
              <a:rPr lang="ru-RU" dirty="0">
                <a:solidFill>
                  <a:srgbClr val="1E4C77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снимать и вносить наличные</a:t>
            </a:r>
          </a:p>
          <a:p>
            <a:pPr marL="285750" indent="-285750" algn="ctr">
              <a:spcAft>
                <a:spcPts val="0"/>
              </a:spcAft>
              <a:buFont typeface="Wingdings" pitchFamily="2" charset="2"/>
              <a:buChar char="ü"/>
            </a:pPr>
            <a:r>
              <a:rPr lang="ru-RU" dirty="0">
                <a:solidFill>
                  <a:srgbClr val="1E4C77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переводить деньги с карты на карту</a:t>
            </a:r>
          </a:p>
          <a:p>
            <a:pPr marL="285750" indent="-285750" algn="ctr">
              <a:spcAft>
                <a:spcPts val="0"/>
              </a:spcAft>
              <a:buFont typeface="Wingdings" pitchFamily="2" charset="2"/>
              <a:buChar char="ü"/>
            </a:pPr>
            <a:r>
              <a:rPr lang="ru-RU" dirty="0">
                <a:solidFill>
                  <a:srgbClr val="1E4C77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оплачивать покупки и услуги в интернете или в обычном магазине </a:t>
            </a:r>
          </a:p>
          <a:p>
            <a:pPr algn="ctr">
              <a:spcAft>
                <a:spcPts val="0"/>
              </a:spcAft>
            </a:pPr>
            <a:r>
              <a:rPr lang="ru-RU" dirty="0">
                <a:solidFill>
                  <a:srgbClr val="1E4C77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с мобильных устройств или в банковском терминале</a:t>
            </a:r>
            <a:endParaRPr lang="ru-RU" dirty="0">
              <a:solidFill>
                <a:srgbClr val="1E3863"/>
              </a:solidFill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Прямоугольник 4">
            <a:extLst>
              <a:ext uri="{FF2B5EF4-FFF2-40B4-BE49-F238E27FC236}">
                <a16:creationId xmlns:a16="http://schemas.microsoft.com/office/drawing/2014/main" xmlns="" id="{2C37A3CC-5C10-4141-9A97-35D77988450B}"/>
              </a:ext>
            </a:extLst>
          </p:cNvPr>
          <p:cNvSpPr/>
          <p:nvPr/>
        </p:nvSpPr>
        <p:spPr>
          <a:xfrm>
            <a:off x="211138" y="3345149"/>
            <a:ext cx="4046301" cy="369332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</p:spPr>
        <p:txBody>
          <a:bodyPr wrap="none">
            <a:spAutoFit/>
          </a:bodyPr>
          <a:lstStyle/>
          <a:p>
            <a:pPr>
              <a:spcAft>
                <a:spcPts val="0"/>
              </a:spcAft>
            </a:pPr>
            <a:r>
              <a:rPr lang="ru-RU" dirty="0">
                <a:solidFill>
                  <a:srgbClr val="1E4C77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минимальный срок зачисления выплат </a:t>
            </a:r>
            <a:endParaRPr lang="ru-RU" sz="14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xmlns="" id="{6658C1FE-F301-574C-A00C-2DE7DF408F02}"/>
              </a:ext>
            </a:extLst>
          </p:cNvPr>
          <p:cNvSpPr/>
          <p:nvPr/>
        </p:nvSpPr>
        <p:spPr>
          <a:xfrm>
            <a:off x="755576" y="3828404"/>
            <a:ext cx="6471390" cy="646331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>
            <a:spAutoFit/>
          </a:bodyPr>
          <a:lstStyle/>
          <a:p>
            <a:pPr>
              <a:spcAft>
                <a:spcPts val="0"/>
              </a:spcAft>
            </a:pPr>
            <a:r>
              <a:rPr lang="ru-RU" dirty="0">
                <a:solidFill>
                  <a:srgbClr val="1E4C77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выпуск и обслуживание карт «Мир» многими банками осуществляется по сниженным тарифам</a:t>
            </a:r>
            <a:endParaRPr lang="ru-RU" sz="14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9" name="Прямоугольник 8">
            <a:extLst>
              <a:ext uri="{FF2B5EF4-FFF2-40B4-BE49-F238E27FC236}">
                <a16:creationId xmlns:a16="http://schemas.microsoft.com/office/drawing/2014/main" xmlns="" id="{EC6F9293-B09A-464D-837C-9BF4849005BA}"/>
              </a:ext>
            </a:extLst>
          </p:cNvPr>
          <p:cNvSpPr/>
          <p:nvPr/>
        </p:nvSpPr>
        <p:spPr>
          <a:xfrm>
            <a:off x="1691680" y="4608272"/>
            <a:ext cx="6687414" cy="646331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txBody>
          <a:bodyPr wrap="square">
            <a:spAutoFit/>
          </a:bodyPr>
          <a:lstStyle/>
          <a:p>
            <a:pPr>
              <a:spcAft>
                <a:spcPts val="0"/>
              </a:spcAft>
            </a:pPr>
            <a:r>
              <a:rPr lang="ru-RU" dirty="0">
                <a:solidFill>
                  <a:srgbClr val="1E4C77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надежная защита, независимость от работы международных платежных систем </a:t>
            </a:r>
            <a:endParaRPr lang="ru-RU" sz="14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xmlns="" id="{75731200-D345-1C4C-BE76-C23063F8585B}"/>
              </a:ext>
            </a:extLst>
          </p:cNvPr>
          <p:cNvSpPr/>
          <p:nvPr/>
        </p:nvSpPr>
        <p:spPr>
          <a:xfrm>
            <a:off x="2171787" y="5356520"/>
            <a:ext cx="6750496" cy="92333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>
            <a:spAutoFit/>
          </a:bodyPr>
          <a:lstStyle/>
          <a:p>
            <a:pPr>
              <a:spcAft>
                <a:spcPts val="0"/>
              </a:spcAft>
            </a:pPr>
            <a:r>
              <a:rPr lang="ru-RU" dirty="0">
                <a:solidFill>
                  <a:srgbClr val="1E4C77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возможность возврата части от суммы покупки (</a:t>
            </a:r>
            <a:r>
              <a:rPr lang="ru-RU" dirty="0" err="1">
                <a:solidFill>
                  <a:srgbClr val="1E4C77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кэшбэк</a:t>
            </a:r>
            <a:r>
              <a:rPr lang="ru-RU" dirty="0">
                <a:solidFill>
                  <a:srgbClr val="1E4C77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) на карту реальными деньгами при участии в программе лояльности «Привет, Мир!» (</a:t>
            </a:r>
            <a:r>
              <a:rPr lang="ru-RU" dirty="0" err="1">
                <a:solidFill>
                  <a:srgbClr val="1E4C77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privetmir.ru</a:t>
            </a:r>
            <a:r>
              <a:rPr lang="ru-RU" dirty="0">
                <a:solidFill>
                  <a:srgbClr val="1E4C77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sz="14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1" name="Прямоугольник 10">
            <a:extLst>
              <a:ext uri="{FF2B5EF4-FFF2-40B4-BE49-F238E27FC236}">
                <a16:creationId xmlns:a16="http://schemas.microsoft.com/office/drawing/2014/main" xmlns="" id="{DFA756D3-588F-6341-8A6A-75A1F13B9461}"/>
              </a:ext>
            </a:extLst>
          </p:cNvPr>
          <p:cNvSpPr/>
          <p:nvPr/>
        </p:nvSpPr>
        <p:spPr>
          <a:xfrm>
            <a:off x="2807259" y="2574521"/>
            <a:ext cx="320106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spcAft>
                <a:spcPts val="0"/>
              </a:spcAft>
            </a:pPr>
            <a:r>
              <a:rPr lang="ru-RU" b="1" u="sng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преимущества карты «Мир»</a:t>
            </a:r>
            <a:endParaRPr lang="ru-RU" sz="1100" b="1" u="sng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2" name="Прямоугольник 11">
            <a:extLst>
              <a:ext uri="{FF2B5EF4-FFF2-40B4-BE49-F238E27FC236}">
                <a16:creationId xmlns:a16="http://schemas.microsoft.com/office/drawing/2014/main" xmlns="" id="{A192D9D8-2079-A04C-BDCF-141592EFA8C2}"/>
              </a:ext>
            </a:extLst>
          </p:cNvPr>
          <p:cNvSpPr/>
          <p:nvPr/>
        </p:nvSpPr>
        <p:spPr>
          <a:xfrm>
            <a:off x="437741" y="6411118"/>
            <a:ext cx="816670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Aft>
                <a:spcPts val="0"/>
              </a:spcAft>
            </a:pPr>
            <a:r>
              <a:rPr lang="ru-RU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подробная информация по использованию карты МИР на </a:t>
            </a:r>
            <a:r>
              <a:rPr lang="ru-RU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сайте</a:t>
            </a:r>
            <a:r>
              <a:rPr lang="ru-RU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mironline.ru</a:t>
            </a:r>
            <a:r>
              <a:rPr lang="ru-RU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ru-RU" sz="1600" dirty="0">
              <a:solidFill>
                <a:srgbClr val="FF0000"/>
              </a:solidFill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20484697"/>
      </p:ext>
    </p:extLst>
  </p:cSld>
  <p:clrMapOvr>
    <a:masterClrMapping/>
  </p:clrMapOvr>
  <p:transition spd="slow">
    <p:push dir="u"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Прямоугольник 3"/>
          <p:cNvSpPr>
            <a:spLocks noChangeArrowheads="1"/>
          </p:cNvSpPr>
          <p:nvPr/>
        </p:nvSpPr>
        <p:spPr bwMode="auto">
          <a:xfrm>
            <a:off x="1042988" y="2492375"/>
            <a:ext cx="7273925" cy="27392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endParaRPr lang="ru-RU" altLang="ru-RU" b="1" dirty="0">
              <a:solidFill>
                <a:srgbClr val="002060"/>
              </a:solidFill>
            </a:endParaRPr>
          </a:p>
          <a:p>
            <a:pPr algn="ctr" eaLnBrk="1" hangingPunct="1"/>
            <a:endParaRPr lang="ru-RU" altLang="ru-RU" b="1" dirty="0">
              <a:solidFill>
                <a:srgbClr val="002060"/>
              </a:solidFill>
            </a:endParaRPr>
          </a:p>
          <a:p>
            <a:pPr algn="ctr" eaLnBrk="1" hangingPunct="1"/>
            <a:endParaRPr lang="ru-RU" altLang="ru-RU" b="1" dirty="0">
              <a:solidFill>
                <a:srgbClr val="002060"/>
              </a:solidFill>
            </a:endParaRPr>
          </a:p>
          <a:p>
            <a:pPr algn="ctr" eaLnBrk="1" hangingPunct="1"/>
            <a:endParaRPr lang="ru-RU" altLang="ru-RU" b="1" dirty="0">
              <a:solidFill>
                <a:srgbClr val="002060"/>
              </a:solidFill>
            </a:endParaRPr>
          </a:p>
          <a:p>
            <a:pPr algn="ctr" eaLnBrk="1" hangingPunct="1"/>
            <a:r>
              <a:rPr lang="ru-RU" altLang="ru-RU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ЭЛН – технологический этап  </a:t>
            </a:r>
          </a:p>
          <a:p>
            <a:pPr algn="ctr" eaLnBrk="1" hangingPunct="1"/>
            <a:endParaRPr lang="ru-RU" altLang="ru-RU" sz="24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 eaLnBrk="1" hangingPunct="1"/>
            <a:r>
              <a:rPr lang="ru-RU" altLang="ru-RU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пилотном проекте </a:t>
            </a:r>
          </a:p>
          <a:p>
            <a:pPr algn="ctr" eaLnBrk="1" hangingPunct="1"/>
            <a:r>
              <a:rPr lang="ru-RU" altLang="ru-RU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«ПРЯМЫЕ ВЫПЛАТЫ»</a:t>
            </a:r>
          </a:p>
        </p:txBody>
      </p:sp>
      <p:pic>
        <p:nvPicPr>
          <p:cNvPr id="25603" name="Рисунок 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87675" y="765175"/>
            <a:ext cx="2984500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186000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62" name="Группа 16"/>
          <p:cNvGrpSpPr>
            <a:grpSpLocks/>
          </p:cNvGrpSpPr>
          <p:nvPr/>
        </p:nvGrpSpPr>
        <p:grpSpPr bwMode="auto">
          <a:xfrm>
            <a:off x="0" y="131763"/>
            <a:ext cx="9144000" cy="785812"/>
            <a:chOff x="0" y="131763"/>
            <a:chExt cx="9144000" cy="785812"/>
          </a:xfrm>
        </p:grpSpPr>
        <p:sp>
          <p:nvSpPr>
            <p:cNvPr id="40983" name="Line 16"/>
            <p:cNvSpPr>
              <a:spLocks noChangeShapeType="1"/>
            </p:cNvSpPr>
            <p:nvPr/>
          </p:nvSpPr>
          <p:spPr bwMode="auto">
            <a:xfrm>
              <a:off x="0" y="62230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0984" name="Line 16"/>
            <p:cNvSpPr>
              <a:spLocks noChangeShapeType="1"/>
            </p:cNvSpPr>
            <p:nvPr/>
          </p:nvSpPr>
          <p:spPr bwMode="auto">
            <a:xfrm>
              <a:off x="0" y="69215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pic>
          <p:nvPicPr>
            <p:cNvPr id="40985" name="Picture 2" descr="Logo1_color_CMYK"/>
            <p:cNvPicPr>
              <a:picLocks noChangeAspect="1" noChangeArrowheads="1"/>
            </p:cNvPicPr>
            <p:nvPr/>
          </p:nvPicPr>
          <p:blipFill>
            <a:blip r:embed="rId3">
              <a:clrChange>
                <a:clrFrom>
                  <a:srgbClr val="FEFDFB"/>
                </a:clrFrom>
                <a:clrTo>
                  <a:srgbClr val="FEFDFB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138" y="131763"/>
              <a:ext cx="879475" cy="7858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0963" name="TextBox 10"/>
          <p:cNvSpPr txBox="1">
            <a:spLocks noChangeArrowheads="1"/>
          </p:cNvSpPr>
          <p:nvPr/>
        </p:nvSpPr>
        <p:spPr bwMode="auto">
          <a:xfrm>
            <a:off x="1190212" y="172137"/>
            <a:ext cx="712787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r>
              <a:rPr lang="ru-RU" alt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ПОРЯДОК ДЕЙСТВИЙ СТРАХОВАТЕЛЯ  ПРИ «ПРЯМЫХ ВЫПЛАТАХ</a:t>
            </a:r>
            <a:r>
              <a:rPr lang="ru-RU" altLang="ru-RU" sz="1600" b="1" dirty="0">
                <a:solidFill>
                  <a:srgbClr val="FF0000"/>
                </a:solidFill>
                <a:cs typeface="Times New Roman" panose="02020603050405020304" pitchFamily="18" charset="0"/>
              </a:rPr>
              <a:t>»</a:t>
            </a:r>
          </a:p>
        </p:txBody>
      </p:sp>
      <p:sp>
        <p:nvSpPr>
          <p:cNvPr id="40965" name="TextBox 13"/>
          <p:cNvSpPr txBox="1">
            <a:spLocks noChangeArrowheads="1"/>
          </p:cNvSpPr>
          <p:nvPr/>
        </p:nvSpPr>
        <p:spPr bwMode="auto">
          <a:xfrm>
            <a:off x="827584" y="1194754"/>
            <a:ext cx="187442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r>
              <a:rPr lang="ru-RU" alt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СТРАХОВАТЕЛЬ </a:t>
            </a:r>
          </a:p>
        </p:txBody>
      </p:sp>
      <p:sp>
        <p:nvSpPr>
          <p:cNvPr id="15" name="Овал 14">
            <a:extLst/>
          </p:cNvPr>
          <p:cNvSpPr/>
          <p:nvPr/>
        </p:nvSpPr>
        <p:spPr>
          <a:xfrm>
            <a:off x="423585" y="2157855"/>
            <a:ext cx="2160240" cy="2057112"/>
          </a:xfrm>
          <a:prstGeom prst="ellipse">
            <a:avLst/>
          </a:prstGeom>
          <a:solidFill>
            <a:schemeClr val="bg1"/>
          </a:solidFill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16" name="Овал 15">
            <a:extLst/>
          </p:cNvPr>
          <p:cNvSpPr/>
          <p:nvPr/>
        </p:nvSpPr>
        <p:spPr>
          <a:xfrm>
            <a:off x="6369345" y="2418515"/>
            <a:ext cx="1512887" cy="1439863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40968" name="TextBox 16"/>
          <p:cNvSpPr txBox="1">
            <a:spLocks noChangeArrowheads="1"/>
          </p:cNvSpPr>
          <p:nvPr/>
        </p:nvSpPr>
        <p:spPr bwMode="auto">
          <a:xfrm>
            <a:off x="251520" y="1665323"/>
            <a:ext cx="279826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БОЛЕЕ 25 </a:t>
            </a:r>
            <a:r>
              <a:rPr lang="ru-RU" altLang="ru-RU" sz="16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СОТРУДНИКОВ</a:t>
            </a:r>
          </a:p>
        </p:txBody>
      </p:sp>
      <p:sp>
        <p:nvSpPr>
          <p:cNvPr id="40969" name="TextBox 17"/>
          <p:cNvSpPr txBox="1">
            <a:spLocks noChangeArrowheads="1"/>
          </p:cNvSpPr>
          <p:nvPr/>
        </p:nvSpPr>
        <p:spPr bwMode="auto">
          <a:xfrm>
            <a:off x="5580112" y="1686175"/>
            <a:ext cx="302146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25 и МЕНЕЕ </a:t>
            </a:r>
            <a:r>
              <a:rPr lang="ru-RU" altLang="ru-RU" sz="16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СОТРУДНИКОВ</a:t>
            </a:r>
          </a:p>
        </p:txBody>
      </p:sp>
      <p:sp>
        <p:nvSpPr>
          <p:cNvPr id="40972" name="Прямоугольник 21"/>
          <p:cNvSpPr>
            <a:spLocks noChangeArrowheads="1"/>
          </p:cNvSpPr>
          <p:nvPr/>
        </p:nvSpPr>
        <p:spPr bwMode="auto">
          <a:xfrm>
            <a:off x="89860" y="4373979"/>
            <a:ext cx="2787650" cy="193899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 позднее </a:t>
            </a:r>
            <a:r>
              <a:rPr lang="ru-RU" alt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 календарных дней </a:t>
            </a:r>
            <a:r>
              <a:rPr lang="ru-RU" alt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со дня предоставления застрахованными заявлений и документов, необходимых для назначения и выплаты соответствующих видов пособий, представляет </a:t>
            </a:r>
            <a:r>
              <a:rPr lang="ru-RU" alt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реестр сведений установленной формы в электронном виде, заверенный цифровой подписью (ЦП)</a:t>
            </a:r>
          </a:p>
        </p:txBody>
      </p:sp>
      <p:sp>
        <p:nvSpPr>
          <p:cNvPr id="40973" name="Прямоугольник 24"/>
          <p:cNvSpPr>
            <a:spLocks noChangeArrowheads="1"/>
          </p:cNvSpPr>
          <p:nvPr/>
        </p:nvSpPr>
        <p:spPr bwMode="auto">
          <a:xfrm>
            <a:off x="6021388" y="4298950"/>
            <a:ext cx="2847975" cy="193899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 позднее </a:t>
            </a:r>
            <a:r>
              <a:rPr lang="ru-RU" alt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 календарных дней </a:t>
            </a:r>
            <a:r>
              <a:rPr lang="ru-RU" alt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со дня предоставления застрахованными заявлений и документов, необходимых для назначения и выплаты соответствующих видов пособий, представляет поступившие к нему заявления и документы по описи (лично, по почте) или в виде электронного реестра, заверенного цифровой подписью</a:t>
            </a:r>
          </a:p>
        </p:txBody>
      </p:sp>
      <p:sp>
        <p:nvSpPr>
          <p:cNvPr id="26" name="Овал 25">
            <a:extLst/>
          </p:cNvPr>
          <p:cNvSpPr/>
          <p:nvPr/>
        </p:nvSpPr>
        <p:spPr>
          <a:xfrm>
            <a:off x="3752057" y="4046533"/>
            <a:ext cx="1512888" cy="1439863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solidFill>
                <a:prstClr val="white"/>
              </a:solidFill>
            </a:endParaRPr>
          </a:p>
        </p:txBody>
      </p:sp>
      <p:pic>
        <p:nvPicPr>
          <p:cNvPr id="40975" name="Picture 2" descr="Logo1_color_CMYK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EFDFB"/>
              </a:clrFrom>
              <a:clrTo>
                <a:srgbClr val="FEFDFB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86631" y="4482634"/>
            <a:ext cx="879475" cy="7858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7" name="Прямая со стрелкой 36">
            <a:extLst/>
          </p:cNvPr>
          <p:cNvCxnSpPr/>
          <p:nvPr/>
        </p:nvCxnSpPr>
        <p:spPr>
          <a:xfrm>
            <a:off x="2542936" y="3623664"/>
            <a:ext cx="1362075" cy="647700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Прямая со стрелкой 39">
            <a:extLst/>
          </p:cNvPr>
          <p:cNvCxnSpPr/>
          <p:nvPr/>
        </p:nvCxnSpPr>
        <p:spPr>
          <a:xfrm flipH="1">
            <a:off x="5124745" y="3555875"/>
            <a:ext cx="1244600" cy="677862"/>
          </a:xfrm>
          <a:prstGeom prst="straightConnector1">
            <a:avLst/>
          </a:prstGeom>
          <a:ln w="57150">
            <a:solidFill>
              <a:schemeClr val="accent2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980" name="TextBox 40"/>
          <p:cNvSpPr txBox="1">
            <a:spLocks noChangeArrowheads="1"/>
          </p:cNvSpPr>
          <p:nvPr/>
        </p:nvSpPr>
        <p:spPr bwMode="auto">
          <a:xfrm>
            <a:off x="3806941" y="5683263"/>
            <a:ext cx="155209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r>
              <a:rPr lang="ru-RU" alt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ИРО ФСС РФ </a:t>
            </a:r>
          </a:p>
        </p:txBody>
      </p:sp>
      <p:sp>
        <p:nvSpPr>
          <p:cNvPr id="40981" name="TextBox 1"/>
          <p:cNvSpPr txBox="1">
            <a:spLocks noChangeArrowheads="1"/>
          </p:cNvSpPr>
          <p:nvPr/>
        </p:nvSpPr>
        <p:spPr bwMode="auto">
          <a:xfrm>
            <a:off x="3154757" y="6021817"/>
            <a:ext cx="2592288" cy="646331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Прием реестров, проверка, назначение и выплата пособий  </a:t>
            </a:r>
            <a:r>
              <a:rPr lang="ru-RU" altLang="ru-RU" sz="1200" b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</a:t>
            </a:r>
            <a:r>
              <a:rPr lang="ru-RU" altLang="ru-RU" sz="1200" b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течение </a:t>
            </a:r>
            <a:r>
              <a:rPr lang="ru-RU" alt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 календарных дней</a:t>
            </a:r>
          </a:p>
        </p:txBody>
      </p:sp>
      <p:sp>
        <p:nvSpPr>
          <p:cNvPr id="27" name="TextBox 13">
            <a:extLst>
              <a:ext uri="{FF2B5EF4-FFF2-40B4-BE49-F238E27FC236}">
                <a16:creationId xmlns:a16="http://schemas.microsoft.com/office/drawing/2014/main" xmlns="" id="{2652F0AB-B7AA-B241-B9A4-ED8B273490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1268747"/>
            <a:ext cx="187442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r>
              <a:rPr lang="ru-RU" alt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СТРАХОВАТЕЛЬ </a:t>
            </a:r>
          </a:p>
        </p:txBody>
      </p:sp>
      <p:pic>
        <p:nvPicPr>
          <p:cNvPr id="3" name="Рисунок 2">
            <a:extLst>
              <a:ext uri="{FF2B5EF4-FFF2-40B4-BE49-F238E27FC236}">
                <a16:creationId xmlns:a16="http://schemas.microsoft.com/office/drawing/2014/main" xmlns="" id="{64C283B2-34E2-EC46-8649-A51A4122F925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r="4382" b="17308"/>
          <a:stretch/>
        </p:blipFill>
        <p:spPr>
          <a:xfrm>
            <a:off x="827584" y="2564904"/>
            <a:ext cx="1462574" cy="1152129"/>
          </a:xfrm>
          <a:prstGeom prst="rect">
            <a:avLst/>
          </a:prstGeom>
        </p:spPr>
      </p:pic>
      <p:pic>
        <p:nvPicPr>
          <p:cNvPr id="5" name="Рисунок 4">
            <a:extLst>
              <a:ext uri="{FF2B5EF4-FFF2-40B4-BE49-F238E27FC236}">
                <a16:creationId xmlns:a16="http://schemas.microsoft.com/office/drawing/2014/main" xmlns="" id="{AF3CCABD-9090-E548-8D9F-3EF15D2F19EC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22122" y="2804297"/>
            <a:ext cx="1007332" cy="567892"/>
          </a:xfrm>
          <a:prstGeom prst="rect">
            <a:avLst/>
          </a:prstGeom>
        </p:spPr>
      </p:pic>
      <p:pic>
        <p:nvPicPr>
          <p:cNvPr id="7" name="Рисунок 6">
            <a:extLst>
              <a:ext uri="{FF2B5EF4-FFF2-40B4-BE49-F238E27FC236}">
                <a16:creationId xmlns:a16="http://schemas.microsoft.com/office/drawing/2014/main" xmlns="" id="{18EE69EE-9252-9745-A4E3-39273E55C235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82323" y="713687"/>
            <a:ext cx="1422400" cy="1422400"/>
          </a:xfrm>
          <a:prstGeom prst="rect">
            <a:avLst/>
          </a:prstGeom>
        </p:spPr>
      </p:pic>
      <p:sp>
        <p:nvSpPr>
          <p:cNvPr id="34" name="TextBox 13">
            <a:extLst>
              <a:ext uri="{FF2B5EF4-FFF2-40B4-BE49-F238E27FC236}">
                <a16:creationId xmlns:a16="http://schemas.microsoft.com/office/drawing/2014/main" xmlns="" id="{89FDC8D3-58F6-EC4A-9535-67BBB3EDCC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05960" y="2503468"/>
            <a:ext cx="2197525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1600" b="1" dirty="0">
                <a:solidFill>
                  <a:srgbClr val="9BBB59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ЗАСТРАХОВАННОЕ </a:t>
            </a:r>
          </a:p>
          <a:p>
            <a:pPr algn="ctr"/>
            <a:r>
              <a:rPr lang="ru-RU" altLang="ru-RU" sz="1600" b="1" dirty="0">
                <a:solidFill>
                  <a:srgbClr val="9BBB59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ЛИЦО  </a:t>
            </a:r>
          </a:p>
        </p:txBody>
      </p:sp>
      <p:sp>
        <p:nvSpPr>
          <p:cNvPr id="35" name="TextBox 6">
            <a:extLst>
              <a:ext uri="{FF2B5EF4-FFF2-40B4-BE49-F238E27FC236}">
                <a16:creationId xmlns:a16="http://schemas.microsoft.com/office/drawing/2014/main" xmlns="" id="{9275C9C5-B98E-8F49-BCDF-D4647465C2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5523" y="1255287"/>
            <a:ext cx="1441745" cy="1200329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marL="171450" indent="-1714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>
              <a:buFont typeface="Wingdings" panose="05000000000000000000" pitchFamily="2" charset="2"/>
              <a:buChar char="ü"/>
            </a:pPr>
            <a:r>
              <a:rPr lang="ru-RU" altLang="ru-RU" sz="800" dirty="0">
                <a:solidFill>
                  <a:srgbClr val="1F497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ЗАЯВЛЕНИЕ О ВЫПЛАТЕ СООТВЕТСТВУЮЩЕГО ВИДА ПОСОБИЯ</a:t>
            </a:r>
          </a:p>
          <a:p>
            <a:pPr>
              <a:buFont typeface="Wingdings" panose="05000000000000000000" pitchFamily="2" charset="2"/>
              <a:buChar char="ü"/>
            </a:pPr>
            <a:r>
              <a:rPr lang="ru-RU" altLang="ru-RU" sz="800" dirty="0">
                <a:solidFill>
                  <a:srgbClr val="1F497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ДОКУМЕНТЫ, НЕОБХОДИМЫЕ ДЛЯ НАЗНАЧЕНИЯ И ВЫПЛАТЫ ПОСОБИЯ</a:t>
            </a:r>
          </a:p>
          <a:p>
            <a:endParaRPr lang="ru-RU" altLang="ru-RU" sz="800" dirty="0">
              <a:solidFill>
                <a:srgbClr val="1F497D"/>
              </a:solidFill>
            </a:endParaRPr>
          </a:p>
        </p:txBody>
      </p:sp>
      <p:cxnSp>
        <p:nvCxnSpPr>
          <p:cNvPr id="4" name="Прямая со стрелкой 3"/>
          <p:cNvCxnSpPr/>
          <p:nvPr/>
        </p:nvCxnSpPr>
        <p:spPr>
          <a:xfrm>
            <a:off x="5503485" y="1412776"/>
            <a:ext cx="865860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 стрелкой 7"/>
          <p:cNvCxnSpPr/>
          <p:nvPr/>
        </p:nvCxnSpPr>
        <p:spPr>
          <a:xfrm flipH="1" flipV="1">
            <a:off x="2702008" y="1422927"/>
            <a:ext cx="611382" cy="196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65643255"/>
      </p:ext>
    </p:extLst>
  </p:cSld>
  <p:clrMapOvr>
    <a:masterClrMapping/>
  </p:clrMapOvr>
  <p:transition spd="slow">
    <p:push dir="u"/>
  </p:transition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Заголовок 1"/>
          <p:cNvSpPr>
            <a:spLocks noGrp="1"/>
          </p:cNvSpPr>
          <p:nvPr>
            <p:ph type="title"/>
          </p:nvPr>
        </p:nvSpPr>
        <p:spPr>
          <a:xfrm>
            <a:off x="828675" y="201613"/>
            <a:ext cx="5354638" cy="730250"/>
          </a:xfrm>
        </p:spPr>
        <p:txBody>
          <a:bodyPr/>
          <a:lstStyle/>
          <a:p>
            <a:r>
              <a:rPr lang="ru-RU" altLang="ru-RU" sz="18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ЭЛЕКТРОННЫЕ РЕЕСТРЫ СВЕДЕНИЙ </a:t>
            </a:r>
            <a:r>
              <a:rPr lang="ru-RU" altLang="ru-RU" sz="2000" b="1">
                <a:solidFill>
                  <a:srgbClr val="FF0000"/>
                </a:solidFill>
              </a:rPr>
              <a:t/>
            </a:r>
            <a:br>
              <a:rPr lang="ru-RU" altLang="ru-RU" sz="2000" b="1">
                <a:solidFill>
                  <a:srgbClr val="FF0000"/>
                </a:solidFill>
              </a:rPr>
            </a:br>
            <a:endParaRPr lang="ru-RU" altLang="ru-RU" sz="2000">
              <a:solidFill>
                <a:srgbClr val="FF0000"/>
              </a:solidFill>
            </a:endParaRPr>
          </a:p>
        </p:txBody>
      </p:sp>
      <p:grpSp>
        <p:nvGrpSpPr>
          <p:cNvPr id="44035" name="Группа 16"/>
          <p:cNvGrpSpPr>
            <a:grpSpLocks/>
          </p:cNvGrpSpPr>
          <p:nvPr/>
        </p:nvGrpSpPr>
        <p:grpSpPr bwMode="auto">
          <a:xfrm>
            <a:off x="0" y="131763"/>
            <a:ext cx="9144000" cy="785812"/>
            <a:chOff x="0" y="131763"/>
            <a:chExt cx="9144000" cy="785812"/>
          </a:xfrm>
        </p:grpSpPr>
        <p:sp>
          <p:nvSpPr>
            <p:cNvPr id="44056" name="Line 16"/>
            <p:cNvSpPr>
              <a:spLocks noChangeShapeType="1"/>
            </p:cNvSpPr>
            <p:nvPr/>
          </p:nvSpPr>
          <p:spPr bwMode="auto">
            <a:xfrm>
              <a:off x="0" y="62230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4057" name="Line 16"/>
            <p:cNvSpPr>
              <a:spLocks noChangeShapeType="1"/>
            </p:cNvSpPr>
            <p:nvPr/>
          </p:nvSpPr>
          <p:spPr bwMode="auto">
            <a:xfrm>
              <a:off x="0" y="69215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pic>
          <p:nvPicPr>
            <p:cNvPr id="44058" name="Picture 2" descr="Logo1_color_CMYK"/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FEFDFB"/>
                </a:clrFrom>
                <a:clrTo>
                  <a:srgbClr val="FEFDFB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138" y="131763"/>
              <a:ext cx="879475" cy="7858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4" name="Скругленный прямоугольник 13"/>
          <p:cNvSpPr>
            <a:spLocks noChangeArrowheads="1"/>
          </p:cNvSpPr>
          <p:nvPr/>
        </p:nvSpPr>
        <p:spPr bwMode="auto">
          <a:xfrm>
            <a:off x="719572" y="831850"/>
            <a:ext cx="7704856" cy="1837974"/>
          </a:xfrm>
          <a:prstGeom prst="roundRect">
            <a:avLst>
              <a:gd name="adj" fmla="val 16667"/>
            </a:avLst>
          </a:prstGeom>
          <a:solidFill>
            <a:schemeClr val="bg1">
              <a:lumMod val="95000"/>
            </a:schemeClr>
          </a:solidFill>
          <a:ln w="9525">
            <a:noFill/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</p:spPr>
        <p:txBody>
          <a:bodyPr anchor="ctr"/>
          <a:lstStyle>
            <a:lvl1pPr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>
              <a:defRPr/>
            </a:pPr>
            <a:endParaRPr kumimoji="0" lang="ru-RU" altLang="ru-RU" sz="18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defRPr/>
            </a:pPr>
            <a:r>
              <a:rPr kumimoji="0" lang="ru-RU" altLang="ru-RU" sz="18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 5 ВИДАМ ПОСОБИЙ  НАПРАВЛЯЮТСЯ</a:t>
            </a:r>
            <a:r>
              <a:rPr kumimoji="0" lang="ru-RU" altLang="ru-RU" sz="1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algn="ctr">
              <a:defRPr/>
            </a:pPr>
            <a:r>
              <a:rPr kumimoji="0" lang="ru-RU" altLang="ru-RU" sz="1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 ВИДА ЭЛЕКТРОННЫХ РЕЕСТРОВ  СВЕДЕНИЙ</a:t>
            </a:r>
          </a:p>
          <a:p>
            <a:pPr algn="ctr">
              <a:buFont typeface="Arial" panose="020B0604020202020204" pitchFamily="34" charset="0"/>
              <a:buNone/>
            </a:pPr>
            <a:r>
              <a:rPr kumimoji="0" lang="ru-RU" altLang="ru-RU" sz="1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1200" b="1" u="sng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ПРИКАЗ  ФСС РФ от 24.11.2017г. № 579 </a:t>
            </a:r>
          </a:p>
          <a:p>
            <a:pPr algn="ctr">
              <a:buFont typeface="Arial" panose="020B0604020202020204" pitchFamily="34" charset="0"/>
              <a:buNone/>
            </a:pPr>
            <a:r>
              <a:rPr lang="ru-RU" altLang="ru-RU" sz="1200" u="sng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«Об утверждении форм реестров сведений, необходимых для назначения и выплаты соответствующего вида пособия, и порядков их заполнения»</a:t>
            </a:r>
          </a:p>
          <a:p>
            <a:pPr algn="ctr">
              <a:defRPr/>
            </a:pPr>
            <a:endParaRPr kumimoji="0" lang="ru-RU" altLang="ru-RU" sz="18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" name="Скругленный прямоугольник 14"/>
          <p:cNvSpPr>
            <a:spLocks noChangeArrowheads="1"/>
          </p:cNvSpPr>
          <p:nvPr/>
        </p:nvSpPr>
        <p:spPr bwMode="auto">
          <a:xfrm>
            <a:off x="122732" y="3118184"/>
            <a:ext cx="2433044" cy="1038659"/>
          </a:xfrm>
          <a:prstGeom prst="roundRect">
            <a:avLst>
              <a:gd name="adj" fmla="val 16667"/>
            </a:avLst>
          </a:prstGeom>
          <a:solidFill>
            <a:schemeClr val="accent6">
              <a:lumMod val="20000"/>
              <a:lumOff val="80000"/>
            </a:schemeClr>
          </a:solidFill>
          <a:ln w="9525">
            <a:solidFill>
              <a:srgbClr val="BE4B48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</p:spPr>
        <p:txBody>
          <a:bodyPr anchor="ctr"/>
          <a:lstStyle>
            <a:lvl1pPr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>
              <a:defRPr/>
            </a:pPr>
            <a:r>
              <a:rPr kumimoji="0" lang="ru-RU" altLang="ru-RU" sz="1600" dirty="0">
                <a:solidFill>
                  <a:srgbClr val="1F497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Пособие по временной нетрудоспособности </a:t>
            </a:r>
          </a:p>
        </p:txBody>
      </p:sp>
      <p:sp>
        <p:nvSpPr>
          <p:cNvPr id="16" name="Скругленный прямоугольник 15"/>
          <p:cNvSpPr>
            <a:spLocks noChangeArrowheads="1"/>
          </p:cNvSpPr>
          <p:nvPr/>
        </p:nvSpPr>
        <p:spPr bwMode="auto">
          <a:xfrm>
            <a:off x="155324" y="5704632"/>
            <a:ext cx="2400452" cy="919162"/>
          </a:xfrm>
          <a:prstGeom prst="roundRect">
            <a:avLst>
              <a:gd name="adj" fmla="val 16667"/>
            </a:avLst>
          </a:prstGeom>
          <a:solidFill>
            <a:schemeClr val="accent6">
              <a:lumMod val="20000"/>
              <a:lumOff val="80000"/>
            </a:schemeClr>
          </a:solidFill>
          <a:ln w="9525">
            <a:solidFill>
              <a:srgbClr val="BE4B48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</p:spPr>
        <p:txBody>
          <a:bodyPr anchor="ctr"/>
          <a:lstStyle>
            <a:lvl1pPr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>
              <a:defRPr/>
            </a:pPr>
            <a:r>
              <a:rPr kumimoji="0" lang="ru-RU" altLang="ru-RU" sz="1600" dirty="0">
                <a:solidFill>
                  <a:srgbClr val="1F497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Пособие по беременности и родам</a:t>
            </a:r>
          </a:p>
        </p:txBody>
      </p:sp>
      <p:sp>
        <p:nvSpPr>
          <p:cNvPr id="17" name="Скругленный прямоугольник 16"/>
          <p:cNvSpPr>
            <a:spLocks noChangeArrowheads="1"/>
          </p:cNvSpPr>
          <p:nvPr/>
        </p:nvSpPr>
        <p:spPr bwMode="auto">
          <a:xfrm>
            <a:off x="146552" y="4250322"/>
            <a:ext cx="2409224" cy="1338918"/>
          </a:xfrm>
          <a:prstGeom prst="roundRect">
            <a:avLst>
              <a:gd name="adj" fmla="val 16667"/>
            </a:avLst>
          </a:prstGeom>
          <a:solidFill>
            <a:schemeClr val="accent6">
              <a:lumMod val="20000"/>
              <a:lumOff val="80000"/>
            </a:schemeClr>
          </a:solidFill>
          <a:ln w="9525">
            <a:solidFill>
              <a:srgbClr val="BE4B48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</p:spPr>
        <p:txBody>
          <a:bodyPr anchor="ctr"/>
          <a:lstStyle>
            <a:lvl1pPr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>
              <a:defRPr/>
            </a:pPr>
            <a:r>
              <a:rPr kumimoji="0" lang="ru-RU" altLang="ru-RU" sz="1600" dirty="0">
                <a:solidFill>
                  <a:srgbClr val="1F497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Единовременное пособие при постановке на учёт в ранние сроки беременности</a:t>
            </a:r>
          </a:p>
        </p:txBody>
      </p:sp>
      <p:sp>
        <p:nvSpPr>
          <p:cNvPr id="19" name="Скругленный прямоугольник 18"/>
          <p:cNvSpPr>
            <a:spLocks noChangeArrowheads="1"/>
          </p:cNvSpPr>
          <p:nvPr/>
        </p:nvSpPr>
        <p:spPr bwMode="auto">
          <a:xfrm>
            <a:off x="3563888" y="3118184"/>
            <a:ext cx="2304256" cy="3490202"/>
          </a:xfrm>
          <a:prstGeom prst="roundRect">
            <a:avLst>
              <a:gd name="adj" fmla="val 16667"/>
            </a:avLst>
          </a:prstGeom>
          <a:solidFill>
            <a:schemeClr val="accent3">
              <a:lumMod val="40000"/>
              <a:lumOff val="60000"/>
            </a:schemeClr>
          </a:solidFill>
          <a:ln w="9525">
            <a:solidFill>
              <a:srgbClr val="BE4B48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</p:spPr>
        <p:txBody>
          <a:bodyPr anchor="ctr"/>
          <a:lstStyle>
            <a:lvl1pPr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>
              <a:defRPr/>
            </a:pPr>
            <a:r>
              <a:rPr kumimoji="0" lang="ru-RU" altLang="ru-RU" sz="1600" dirty="0">
                <a:solidFill>
                  <a:srgbClr val="1F497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Единовременное пособие при рождении ребёнка</a:t>
            </a:r>
          </a:p>
        </p:txBody>
      </p:sp>
      <p:sp>
        <p:nvSpPr>
          <p:cNvPr id="20" name="Скругленный прямоугольник 19"/>
          <p:cNvSpPr>
            <a:spLocks noChangeArrowheads="1"/>
          </p:cNvSpPr>
          <p:nvPr/>
        </p:nvSpPr>
        <p:spPr bwMode="auto">
          <a:xfrm>
            <a:off x="6372200" y="3264251"/>
            <a:ext cx="2250279" cy="3477117"/>
          </a:xfrm>
          <a:prstGeom prst="roundRect">
            <a:avLst>
              <a:gd name="adj" fmla="val 16667"/>
            </a:avLst>
          </a:prstGeom>
          <a:solidFill>
            <a:schemeClr val="accent4">
              <a:lumMod val="40000"/>
              <a:lumOff val="60000"/>
            </a:schemeClr>
          </a:solidFill>
          <a:ln w="9525">
            <a:solidFill>
              <a:srgbClr val="BE4B48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</p:spPr>
        <p:txBody>
          <a:bodyPr anchor="ctr"/>
          <a:lstStyle>
            <a:lvl1pPr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>
              <a:defRPr/>
            </a:pPr>
            <a:r>
              <a:rPr kumimoji="0" lang="ru-RU" altLang="ru-RU" sz="1600" dirty="0">
                <a:solidFill>
                  <a:srgbClr val="1F497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Ежемесячное пособие по уходу за ребёнком</a:t>
            </a:r>
          </a:p>
        </p:txBody>
      </p:sp>
      <p:cxnSp>
        <p:nvCxnSpPr>
          <p:cNvPr id="22" name="Прямая соединительная линия 21">
            <a:extLst/>
          </p:cNvPr>
          <p:cNvCxnSpPr/>
          <p:nvPr/>
        </p:nvCxnSpPr>
        <p:spPr>
          <a:xfrm>
            <a:off x="4759325" y="3490913"/>
            <a:ext cx="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044" name="AutoShape 2" descr="https://img2.freepng.ru/20180712/zlf/kisspng-computer-icons-medical-record-electronic-health-re-protocol-5b47a1ab50c7d7.6397256515314210993309.jpg"/>
          <p:cNvSpPr>
            <a:spLocks noChangeAspect="1" noChangeArrowheads="1"/>
          </p:cNvSpPr>
          <p:nvPr/>
        </p:nvSpPr>
        <p:spPr bwMode="auto">
          <a:xfrm>
            <a:off x="144463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endParaRPr lang="ru-RU" altLang="ru-RU">
              <a:solidFill>
                <a:prstClr val="black"/>
              </a:solidFill>
            </a:endParaRPr>
          </a:p>
        </p:txBody>
      </p:sp>
      <p:sp>
        <p:nvSpPr>
          <p:cNvPr id="3" name="Закрывающая фигурная скобка 2">
            <a:extLst>
              <a:ext uri="{FF2B5EF4-FFF2-40B4-BE49-F238E27FC236}">
                <a16:creationId xmlns:a16="http://schemas.microsoft.com/office/drawing/2014/main" xmlns="" id="{F17EAA11-D186-374C-92C5-92A5870E4681}"/>
              </a:ext>
            </a:extLst>
          </p:cNvPr>
          <p:cNvSpPr/>
          <p:nvPr/>
        </p:nvSpPr>
        <p:spPr>
          <a:xfrm>
            <a:off x="2627784" y="3118185"/>
            <a:ext cx="288032" cy="3312368"/>
          </a:xfrm>
          <a:prstGeom prst="rightBrac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black"/>
              </a:solidFill>
            </a:endParaRPr>
          </a:p>
        </p:txBody>
      </p:sp>
      <p:sp>
        <p:nvSpPr>
          <p:cNvPr id="2" name="Скругленный прямоугольник 1"/>
          <p:cNvSpPr/>
          <p:nvPr/>
        </p:nvSpPr>
        <p:spPr>
          <a:xfrm>
            <a:off x="449263" y="2703660"/>
            <a:ext cx="1818901" cy="327128"/>
          </a:xfrm>
          <a:prstGeom prst="round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>
                <a:ln>
                  <a:solidFill>
                    <a:srgbClr val="FF0000"/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РЕЕСТР</a:t>
            </a:r>
            <a:r>
              <a:rPr lang="ru-RU" b="1" dirty="0">
                <a:ln>
                  <a:solidFill>
                    <a:srgbClr val="FF0000"/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ru-RU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" name="Скругленный прямоугольник 22">
            <a:extLst>
              <a:ext uri="{FF2B5EF4-FFF2-40B4-BE49-F238E27FC236}">
                <a16:creationId xmlns:a16="http://schemas.microsoft.com/office/drawing/2014/main" xmlns="" id="{96214D71-0B92-064B-95E2-6F06D7B467A3}"/>
              </a:ext>
            </a:extLst>
          </p:cNvPr>
          <p:cNvSpPr/>
          <p:nvPr/>
        </p:nvSpPr>
        <p:spPr>
          <a:xfrm>
            <a:off x="3806565" y="2730439"/>
            <a:ext cx="1818901" cy="327128"/>
          </a:xfrm>
          <a:prstGeom prst="round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>
                <a:ln>
                  <a:solidFill>
                    <a:srgbClr val="FF0000"/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РЕЕСТР</a:t>
            </a:r>
            <a:r>
              <a:rPr lang="ru-RU" b="1" dirty="0">
                <a:ln>
                  <a:solidFill>
                    <a:srgbClr val="FF0000"/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ru-RU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" name="Скругленный прямоугольник 23">
            <a:extLst>
              <a:ext uri="{FF2B5EF4-FFF2-40B4-BE49-F238E27FC236}">
                <a16:creationId xmlns:a16="http://schemas.microsoft.com/office/drawing/2014/main" xmlns="" id="{7E204802-2EB4-3B42-BF59-974BA6F7AA09}"/>
              </a:ext>
            </a:extLst>
          </p:cNvPr>
          <p:cNvSpPr/>
          <p:nvPr/>
        </p:nvSpPr>
        <p:spPr>
          <a:xfrm>
            <a:off x="6587888" y="2750609"/>
            <a:ext cx="1818901" cy="327128"/>
          </a:xfrm>
          <a:prstGeom prst="round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>
                <a:ln>
                  <a:solidFill>
                    <a:srgbClr val="FF0000"/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РЕЕСТР</a:t>
            </a:r>
            <a:r>
              <a:rPr lang="ru-RU" b="1" dirty="0">
                <a:ln>
                  <a:solidFill>
                    <a:srgbClr val="FF0000"/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ru-RU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80604164"/>
      </p:ext>
    </p:extLst>
  </p:cSld>
  <p:clrMapOvr>
    <a:masterClrMapping/>
  </p:clrMapOvr>
  <p:transition spd="slow">
    <p:push dir="u"/>
  </p:transition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7" name="TextBox 3"/>
          <p:cNvSpPr txBox="1">
            <a:spLocks noChangeArrowheads="1"/>
          </p:cNvSpPr>
          <p:nvPr/>
        </p:nvSpPr>
        <p:spPr bwMode="auto">
          <a:xfrm>
            <a:off x="1182713" y="199588"/>
            <a:ext cx="836295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r>
              <a:rPr lang="ru-RU" alt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СПОСОБЫ НАПРАВЛЕНИЯ СВЕДЕНИЙ</a:t>
            </a:r>
          </a:p>
        </p:txBody>
      </p:sp>
      <p:sp>
        <p:nvSpPr>
          <p:cNvPr id="9" name="Скругленный прямоугольник 8">
            <a:extLst/>
          </p:cNvPr>
          <p:cNvSpPr/>
          <p:nvPr/>
        </p:nvSpPr>
        <p:spPr>
          <a:xfrm>
            <a:off x="453758" y="2437654"/>
            <a:ext cx="3110130" cy="229235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>
              <a:defRPr/>
            </a:pPr>
            <a:r>
              <a:rPr kumimoji="0" lang="ru-RU" altLang="ru-RU" sz="1400" b="1" u="sng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  ЭЛЕКТРОННОЙ ПОЧТЕ </a:t>
            </a:r>
          </a:p>
          <a:p>
            <a:pPr algn="ctr">
              <a:defRPr/>
            </a:pPr>
            <a:endParaRPr kumimoji="0" lang="ru-RU" altLang="ru-RU" sz="1400" b="1" u="sng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defRPr/>
            </a:pPr>
            <a:r>
              <a:rPr kumimoji="0" lang="ru-RU" altLang="ru-RU" sz="1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шлюз приема документов с ЭЦП</a:t>
            </a:r>
          </a:p>
          <a:p>
            <a:pPr algn="ctr">
              <a:buFont typeface="Arial" panose="020B0604020202020204" pitchFamily="34" charset="0"/>
              <a:buNone/>
              <a:defRPr/>
            </a:pPr>
            <a:r>
              <a:rPr kumimoji="0" lang="ru-RU" alt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 адресу:</a:t>
            </a:r>
          </a:p>
          <a:p>
            <a:pPr algn="ctr">
              <a:buFont typeface="Arial" panose="020B0604020202020204" pitchFamily="34" charset="0"/>
              <a:buNone/>
              <a:defRPr/>
            </a:pPr>
            <a:endParaRPr kumimoji="0" lang="ru-RU" altLang="ru-RU" sz="1400" b="1" u="sng" dirty="0">
              <a:solidFill>
                <a:srgbClr val="00549A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defRPr/>
            </a:pPr>
            <a:r>
              <a:rPr kumimoji="0" lang="ru-RU" altLang="ru-RU" b="1" u="sng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2"/>
              </a:rPr>
              <a:t>http://docs.fss.ru/</a:t>
            </a:r>
            <a:endParaRPr kumimoji="0" lang="ru-RU" altLang="ru-RU" b="1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defRPr/>
            </a:pPr>
            <a:endParaRPr kumimoji="0" lang="ru-RU" altLang="ru-RU" sz="1400" dirty="0">
              <a:solidFill>
                <a:srgbClr val="FFFFFF"/>
              </a:solidFill>
            </a:endParaRPr>
          </a:p>
        </p:txBody>
      </p:sp>
      <p:sp>
        <p:nvSpPr>
          <p:cNvPr id="10" name="Скругленный прямоугольник 9">
            <a:extLst/>
          </p:cNvPr>
          <p:cNvSpPr/>
          <p:nvPr/>
        </p:nvSpPr>
        <p:spPr>
          <a:xfrm>
            <a:off x="4355976" y="2914459"/>
            <a:ext cx="4391273" cy="381677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>
              <a:defRPr/>
            </a:pPr>
            <a:r>
              <a:rPr kumimoji="0" lang="ru-RU" altLang="ru-RU" sz="1400" b="1" u="sng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БУМАЖНОМ НОСИТЕЛЕ</a:t>
            </a:r>
          </a:p>
          <a:p>
            <a:pPr algn="ctr">
              <a:defRPr/>
            </a:pPr>
            <a:r>
              <a:rPr kumimoji="0" lang="ru-RU" alt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algn="ctr">
              <a:defRPr/>
            </a:pPr>
            <a:r>
              <a:rPr kumimoji="0" lang="ru-RU" alt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лично или по почте </a:t>
            </a:r>
          </a:p>
          <a:p>
            <a:pPr algn="ctr">
              <a:buFont typeface="Arial" panose="020B0604020202020204" pitchFamily="34" charset="0"/>
              <a:buNone/>
              <a:defRPr/>
            </a:pPr>
            <a:r>
              <a:rPr kumimoji="0" lang="ru-RU" altLang="ru-RU" sz="1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Иркутское региональное отделение</a:t>
            </a:r>
          </a:p>
          <a:p>
            <a:pPr algn="ctr">
              <a:buFont typeface="Arial" panose="020B0604020202020204" pitchFamily="34" charset="0"/>
              <a:buNone/>
              <a:defRPr/>
            </a:pPr>
            <a:r>
              <a:rPr kumimoji="0" lang="ru-RU" altLang="ru-RU" sz="1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ФСС РФ,</a:t>
            </a:r>
          </a:p>
          <a:p>
            <a:pPr algn="ctr">
              <a:buFont typeface="Arial" panose="020B0604020202020204" pitchFamily="34" charset="0"/>
              <a:buNone/>
              <a:defRPr/>
            </a:pPr>
            <a:r>
              <a:rPr kumimoji="0" lang="ru-RU" altLang="ru-RU" sz="1400" b="1" u="sng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отдел назначения страховых выплат</a:t>
            </a:r>
          </a:p>
          <a:p>
            <a:pPr algn="ctr">
              <a:buFont typeface="Arial" panose="020B0604020202020204" pitchFamily="34" charset="0"/>
              <a:buNone/>
              <a:defRPr/>
            </a:pPr>
            <a:r>
              <a:rPr kumimoji="0" lang="ru-RU" alt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 адресу:</a:t>
            </a:r>
          </a:p>
          <a:p>
            <a:pPr algn="ctr">
              <a:buFont typeface="Arial" panose="020B0604020202020204" pitchFamily="34" charset="0"/>
              <a:buNone/>
              <a:defRPr/>
            </a:pPr>
            <a:r>
              <a:rPr kumimoji="0" lang="ru-RU" alt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664007, г. Иркутск, ул. Тимирязева, д. </a:t>
            </a:r>
            <a:r>
              <a:rPr kumimoji="0" lang="ru-RU" alt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35</a:t>
            </a:r>
          </a:p>
          <a:p>
            <a:pPr algn="ctr">
              <a:buFont typeface="Arial" panose="020B0604020202020204" pitchFamily="34" charset="0"/>
              <a:buNone/>
              <a:defRPr/>
            </a:pPr>
            <a:r>
              <a:rPr kumimoji="0" lang="ru-RU" alt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г. </a:t>
            </a:r>
            <a:r>
              <a:rPr kumimoji="0" lang="ru-RU" altLang="ru-RU" sz="16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</a:t>
            </a:r>
            <a:r>
              <a:rPr kumimoji="0" lang="ru-RU" altLang="ru-RU" sz="16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ркустк</a:t>
            </a:r>
            <a:r>
              <a:rPr kumimoji="0" lang="ru-RU" alt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ул. Свердлова, 41 </a:t>
            </a:r>
            <a:endParaRPr kumimoji="0" lang="ru-RU" altLang="ru-RU" sz="16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buFont typeface="Arial" panose="020B0604020202020204" pitchFamily="34" charset="0"/>
              <a:buNone/>
              <a:defRPr/>
            </a:pPr>
            <a:endParaRPr kumimoji="0" lang="ru-RU" altLang="ru-RU" sz="14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buFont typeface="Arial" panose="020B0604020202020204" pitchFamily="34" charset="0"/>
              <a:buNone/>
              <a:defRPr/>
            </a:pPr>
            <a:r>
              <a:rPr kumimoji="0" lang="ru-RU" alt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ЛИБО</a:t>
            </a:r>
            <a:r>
              <a:rPr kumimoji="0" lang="ru-RU" altLang="ru-RU" sz="1400" b="1" dirty="0">
                <a:solidFill>
                  <a:srgbClr val="00549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algn="ctr">
              <a:buFont typeface="Arial" panose="020B0604020202020204" pitchFamily="34" charset="0"/>
              <a:buNone/>
              <a:defRPr/>
            </a:pPr>
            <a:endParaRPr kumimoji="0" lang="ru-RU" altLang="ru-RU" sz="1400" b="1" dirty="0">
              <a:solidFill>
                <a:srgbClr val="00549A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buFont typeface="Arial" panose="020B0604020202020204" pitchFamily="34" charset="0"/>
              <a:buNone/>
              <a:defRPr/>
            </a:pPr>
            <a:r>
              <a:rPr kumimoji="0" lang="ru-RU" altLang="ru-RU" sz="1400" b="1" u="sng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 филиал Иркутского регионального отделения </a:t>
            </a:r>
          </a:p>
          <a:p>
            <a:pPr algn="ctr">
              <a:buFont typeface="Arial" panose="020B0604020202020204" pitchFamily="34" charset="0"/>
              <a:buNone/>
              <a:defRPr/>
            </a:pPr>
            <a:r>
              <a:rPr kumimoji="0" lang="ru-RU" altLang="ru-RU" sz="1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 месту регистрации страхователя</a:t>
            </a:r>
          </a:p>
          <a:p>
            <a:pPr algn="ctr">
              <a:buFont typeface="Arial" panose="020B0604020202020204" pitchFamily="34" charset="0"/>
              <a:buNone/>
              <a:defRPr/>
            </a:pPr>
            <a:r>
              <a:rPr kumimoji="0" lang="ru-RU" alt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Адреса филиалов размещены на сайте</a:t>
            </a:r>
          </a:p>
          <a:p>
            <a:pPr algn="ctr">
              <a:defRPr/>
            </a:pPr>
            <a:r>
              <a:rPr kumimoji="0" lang="en-US" altLang="ru-RU" sz="1400" u="sng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http://r38.fss.ru/about/branch/</a:t>
            </a:r>
            <a:r>
              <a:rPr kumimoji="0" lang="en-US" altLang="ru-RU" sz="1400" u="sng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index.shtml</a:t>
            </a:r>
            <a:endParaRPr kumimoji="0" lang="ru-RU" altLang="ru-RU" sz="1400" u="sng" dirty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defRPr/>
            </a:pPr>
            <a:endParaRPr kumimoji="0" lang="ru-RU" altLang="ru-RU" sz="1800" dirty="0">
              <a:solidFill>
                <a:srgbClr val="FFFFFF"/>
              </a:solidFill>
            </a:endParaRPr>
          </a:p>
        </p:txBody>
      </p:sp>
      <p:grpSp>
        <p:nvGrpSpPr>
          <p:cNvPr id="41992" name="Группа 16"/>
          <p:cNvGrpSpPr>
            <a:grpSpLocks/>
          </p:cNvGrpSpPr>
          <p:nvPr/>
        </p:nvGrpSpPr>
        <p:grpSpPr bwMode="auto">
          <a:xfrm>
            <a:off x="0" y="134938"/>
            <a:ext cx="9144000" cy="785812"/>
            <a:chOff x="0" y="131763"/>
            <a:chExt cx="9144000" cy="785812"/>
          </a:xfrm>
        </p:grpSpPr>
        <p:sp>
          <p:nvSpPr>
            <p:cNvPr id="41993" name="Line 16"/>
            <p:cNvSpPr>
              <a:spLocks noChangeShapeType="1"/>
            </p:cNvSpPr>
            <p:nvPr/>
          </p:nvSpPr>
          <p:spPr bwMode="auto">
            <a:xfrm>
              <a:off x="0" y="62230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1994" name="Line 16"/>
            <p:cNvSpPr>
              <a:spLocks noChangeShapeType="1"/>
            </p:cNvSpPr>
            <p:nvPr/>
          </p:nvSpPr>
          <p:spPr bwMode="auto">
            <a:xfrm>
              <a:off x="0" y="69215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pic>
          <p:nvPicPr>
            <p:cNvPr id="41995" name="Picture 2" descr="Logo1_color_CMYK"/>
            <p:cNvPicPr>
              <a:picLocks noChangeAspect="1" noChangeArrowheads="1"/>
            </p:cNvPicPr>
            <p:nvPr/>
          </p:nvPicPr>
          <p:blipFill>
            <a:blip r:embed="rId3">
              <a:clrChange>
                <a:clrFrom>
                  <a:srgbClr val="FEFDFB"/>
                </a:clrFrom>
                <a:clrTo>
                  <a:srgbClr val="FEFDFB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138" y="131763"/>
              <a:ext cx="879475" cy="7858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2" name="TextBox 16">
            <a:extLst>
              <a:ext uri="{FF2B5EF4-FFF2-40B4-BE49-F238E27FC236}">
                <a16:creationId xmlns:a16="http://schemas.microsoft.com/office/drawing/2014/main" xmlns="" id="{C0FC7B9B-70C4-4447-A7EB-2606893ED4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3378" y="1598051"/>
            <a:ext cx="279826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1600" b="1" u="sng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БОЛЕЕ 25 </a:t>
            </a:r>
            <a:r>
              <a:rPr lang="ru-RU" altLang="ru-RU" sz="1600" b="1" u="sng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СОТРУДНИКОВ</a:t>
            </a:r>
          </a:p>
        </p:txBody>
      </p:sp>
      <p:sp>
        <p:nvSpPr>
          <p:cNvPr id="2" name="Прямоугольник 1">
            <a:extLst>
              <a:ext uri="{FF2B5EF4-FFF2-40B4-BE49-F238E27FC236}">
                <a16:creationId xmlns:a16="http://schemas.microsoft.com/office/drawing/2014/main" xmlns="" id="{62C33C9C-A179-BF48-B5F9-53A26B8269C9}"/>
              </a:ext>
            </a:extLst>
          </p:cNvPr>
          <p:cNvSpPr/>
          <p:nvPr/>
        </p:nvSpPr>
        <p:spPr>
          <a:xfrm>
            <a:off x="5724128" y="962022"/>
            <a:ext cx="337464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altLang="ru-RU" b="1" u="sng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25 и МЕНЕЕ </a:t>
            </a:r>
            <a:r>
              <a:rPr lang="ru-RU" altLang="ru-RU" b="1" u="sng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СОТРУДНИКОВ</a:t>
            </a:r>
          </a:p>
        </p:txBody>
      </p:sp>
      <p:sp>
        <p:nvSpPr>
          <p:cNvPr id="3" name="Стрелка вниз 2">
            <a:extLst>
              <a:ext uri="{FF2B5EF4-FFF2-40B4-BE49-F238E27FC236}">
                <a16:creationId xmlns:a16="http://schemas.microsoft.com/office/drawing/2014/main" xmlns="" id="{E29E977D-B747-A84D-B1EA-C74ED3971EE3}"/>
              </a:ext>
            </a:extLst>
          </p:cNvPr>
          <p:cNvSpPr/>
          <p:nvPr/>
        </p:nvSpPr>
        <p:spPr>
          <a:xfrm>
            <a:off x="1792799" y="1951994"/>
            <a:ext cx="216024" cy="448814"/>
          </a:xfrm>
          <a:prstGeom prst="downArrow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15" name="Стрелка вниз 14">
            <a:extLst>
              <a:ext uri="{FF2B5EF4-FFF2-40B4-BE49-F238E27FC236}">
                <a16:creationId xmlns:a16="http://schemas.microsoft.com/office/drawing/2014/main" xmlns="" id="{AB7947F4-F519-BD4A-AA20-0D13EAA025B6}"/>
              </a:ext>
            </a:extLst>
          </p:cNvPr>
          <p:cNvSpPr/>
          <p:nvPr/>
        </p:nvSpPr>
        <p:spPr>
          <a:xfrm>
            <a:off x="6732240" y="1650420"/>
            <a:ext cx="300164" cy="734036"/>
          </a:xfrm>
          <a:prstGeom prst="downArrow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pic>
        <p:nvPicPr>
          <p:cNvPr id="5" name="Рисунок 4">
            <a:extLst>
              <a:ext uri="{FF2B5EF4-FFF2-40B4-BE49-F238E27FC236}">
                <a16:creationId xmlns:a16="http://schemas.microsoft.com/office/drawing/2014/main" xmlns="" id="{2A3AD9CC-6521-184C-B21E-1F678BC9755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32982" y="1356370"/>
            <a:ext cx="1422400" cy="1422400"/>
          </a:xfrm>
          <a:prstGeom prst="rect">
            <a:avLst/>
          </a:prstGeom>
        </p:spPr>
      </p:pic>
      <p:pic>
        <p:nvPicPr>
          <p:cNvPr id="7" name="Рисунок 6">
            <a:extLst>
              <a:ext uri="{FF2B5EF4-FFF2-40B4-BE49-F238E27FC236}">
                <a16:creationId xmlns:a16="http://schemas.microsoft.com/office/drawing/2014/main" xmlns="" id="{549E00A8-F0F7-AB42-ADB8-DE073691B84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576" y="4766850"/>
            <a:ext cx="1757437" cy="17054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18007782"/>
      </p:ext>
    </p:extLst>
  </p:cSld>
  <p:clrMapOvr>
    <a:masterClrMapping/>
  </p:clrMapOvr>
  <p:transition spd="slow">
    <p:push dir="u"/>
  </p:transition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2" name="Прямая со стрелкой 11"/>
          <p:cNvCxnSpPr>
            <a:cxnSpLocks noChangeShapeType="1"/>
          </p:cNvCxnSpPr>
          <p:nvPr/>
        </p:nvCxnSpPr>
        <p:spPr bwMode="auto">
          <a:xfrm>
            <a:off x="2247900" y="2454275"/>
            <a:ext cx="2160588" cy="0"/>
          </a:xfrm>
          <a:prstGeom prst="straightConnector1">
            <a:avLst/>
          </a:prstGeom>
          <a:noFill/>
          <a:ln w="57150">
            <a:solidFill>
              <a:srgbClr val="17375E"/>
            </a:solidFill>
            <a:round/>
            <a:headEnd/>
            <a:tailEnd type="triangle" w="med" len="med"/>
          </a:ln>
          <a:effectLst>
            <a:outerShdw blurRad="63500" sx="102000" sy="102000" algn="ctr" rotWithShape="0">
              <a:srgbClr val="000000">
                <a:alpha val="39998"/>
              </a:srgbClr>
            </a:outerShdw>
          </a:effectLst>
          <a:extLst/>
        </p:spPr>
      </p:cxnSp>
      <p:cxnSp>
        <p:nvCxnSpPr>
          <p:cNvPr id="21" name="Прямая соединительная линия 20"/>
          <p:cNvCxnSpPr>
            <a:cxnSpLocks noChangeShapeType="1"/>
          </p:cNvCxnSpPr>
          <p:nvPr/>
        </p:nvCxnSpPr>
        <p:spPr bwMode="auto">
          <a:xfrm>
            <a:off x="5942013" y="2327275"/>
            <a:ext cx="1770062" cy="0"/>
          </a:xfrm>
          <a:prstGeom prst="line">
            <a:avLst/>
          </a:prstGeom>
          <a:noFill/>
          <a:ln w="57150">
            <a:solidFill>
              <a:srgbClr val="052E65"/>
            </a:solidFill>
            <a:round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3" name="Прямая со стрелкой 22"/>
          <p:cNvCxnSpPr>
            <a:cxnSpLocks noChangeShapeType="1"/>
          </p:cNvCxnSpPr>
          <p:nvPr/>
        </p:nvCxnSpPr>
        <p:spPr bwMode="auto">
          <a:xfrm flipH="1">
            <a:off x="7689850" y="2347913"/>
            <a:ext cx="12700" cy="661987"/>
          </a:xfrm>
          <a:prstGeom prst="straightConnector1">
            <a:avLst/>
          </a:prstGeom>
          <a:noFill/>
          <a:ln w="57150">
            <a:solidFill>
              <a:srgbClr val="052E65"/>
            </a:solidFill>
            <a:round/>
            <a:headEnd/>
            <a:tailEnd type="triangle" w="med" len="med"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4" name="Прямая со стрелкой 53"/>
          <p:cNvCxnSpPr>
            <a:cxnSpLocks noChangeShapeType="1"/>
          </p:cNvCxnSpPr>
          <p:nvPr/>
        </p:nvCxnSpPr>
        <p:spPr bwMode="auto">
          <a:xfrm flipH="1">
            <a:off x="2933700" y="3894138"/>
            <a:ext cx="1563688" cy="12700"/>
          </a:xfrm>
          <a:prstGeom prst="straightConnector1">
            <a:avLst/>
          </a:prstGeom>
          <a:noFill/>
          <a:ln w="57150">
            <a:solidFill>
              <a:srgbClr val="052E65"/>
            </a:solidFill>
            <a:round/>
            <a:headEnd/>
            <a:tailEnd type="triangle" w="med" len="med"/>
          </a:ln>
          <a:effectLst>
            <a:outerShdw blurRad="63500" sx="102000" sy="102000" algn="ctr" rotWithShape="0">
              <a:srgbClr val="000000">
                <a:alpha val="39998"/>
              </a:srgbClr>
            </a:outerShdw>
          </a:effectLst>
          <a:extLst/>
        </p:spPr>
      </p:cxnSp>
      <p:cxnSp>
        <p:nvCxnSpPr>
          <p:cNvPr id="60" name="Прямая со стрелкой 59"/>
          <p:cNvCxnSpPr>
            <a:cxnSpLocks noChangeShapeType="1"/>
          </p:cNvCxnSpPr>
          <p:nvPr/>
        </p:nvCxnSpPr>
        <p:spPr bwMode="auto">
          <a:xfrm flipV="1">
            <a:off x="2306638" y="5962650"/>
            <a:ext cx="2911475" cy="0"/>
          </a:xfrm>
          <a:prstGeom prst="straightConnector1">
            <a:avLst/>
          </a:prstGeom>
          <a:noFill/>
          <a:ln w="57150">
            <a:solidFill>
              <a:srgbClr val="217436"/>
            </a:solidFill>
            <a:round/>
            <a:headEnd/>
            <a:tailEnd type="triangle" w="med" len="med"/>
          </a:ln>
          <a:effectLst>
            <a:outerShdw blurRad="63500" sx="102000" sy="102000" algn="ctr" rotWithShape="0">
              <a:srgbClr val="000000">
                <a:alpha val="39998"/>
              </a:srgbClr>
            </a:outerShdw>
          </a:effectLst>
          <a:extLst/>
        </p:spPr>
      </p:cxnSp>
      <p:cxnSp>
        <p:nvCxnSpPr>
          <p:cNvPr id="65" name="Прямая со стрелкой 64"/>
          <p:cNvCxnSpPr>
            <a:cxnSpLocks noChangeShapeType="1"/>
          </p:cNvCxnSpPr>
          <p:nvPr/>
        </p:nvCxnSpPr>
        <p:spPr bwMode="auto">
          <a:xfrm flipV="1">
            <a:off x="5508625" y="5229225"/>
            <a:ext cx="1584325" cy="0"/>
          </a:xfrm>
          <a:prstGeom prst="straightConnector1">
            <a:avLst/>
          </a:prstGeom>
          <a:noFill/>
          <a:ln w="57150">
            <a:solidFill>
              <a:srgbClr val="217436"/>
            </a:solidFill>
            <a:round/>
            <a:headEnd type="oval" w="med" len="med"/>
            <a:tailEnd type="triangle" w="med" len="med"/>
          </a:ln>
          <a:effectLst>
            <a:outerShdw blurRad="63500" sx="102000" sy="102000" algn="ctr" rotWithShape="0">
              <a:srgbClr val="000000">
                <a:alpha val="39998"/>
              </a:srgbClr>
            </a:outerShdw>
          </a:effectLst>
          <a:extLst/>
        </p:spPr>
      </p:cxnSp>
      <p:cxnSp>
        <p:nvCxnSpPr>
          <p:cNvPr id="73" name="Прямая со стрелкой 72"/>
          <p:cNvCxnSpPr>
            <a:cxnSpLocks noChangeShapeType="1"/>
          </p:cNvCxnSpPr>
          <p:nvPr/>
        </p:nvCxnSpPr>
        <p:spPr bwMode="auto">
          <a:xfrm>
            <a:off x="5508625" y="6021388"/>
            <a:ext cx="1693863" cy="1587"/>
          </a:xfrm>
          <a:prstGeom prst="straightConnector1">
            <a:avLst/>
          </a:prstGeom>
          <a:noFill/>
          <a:ln w="57150">
            <a:solidFill>
              <a:srgbClr val="217436"/>
            </a:solidFill>
            <a:round/>
            <a:headEnd type="oval" w="med" len="med"/>
            <a:tailEnd type="triangle" w="med" len="med"/>
          </a:ln>
          <a:effectLst>
            <a:outerShdw blurRad="63500" sx="102000" sy="102000" algn="ctr" rotWithShape="0">
              <a:srgbClr val="000000">
                <a:alpha val="39998"/>
              </a:srgbClr>
            </a:outerShdw>
          </a:effectLst>
          <a:extLst/>
        </p:spPr>
      </p:cxnSp>
      <p:grpSp>
        <p:nvGrpSpPr>
          <p:cNvPr id="46089" name="Группа 16"/>
          <p:cNvGrpSpPr>
            <a:grpSpLocks/>
          </p:cNvGrpSpPr>
          <p:nvPr/>
        </p:nvGrpSpPr>
        <p:grpSpPr bwMode="auto">
          <a:xfrm>
            <a:off x="0" y="131763"/>
            <a:ext cx="9144000" cy="785812"/>
            <a:chOff x="0" y="131763"/>
            <a:chExt cx="9144000" cy="785812"/>
          </a:xfrm>
        </p:grpSpPr>
        <p:sp>
          <p:nvSpPr>
            <p:cNvPr id="46134" name="Line 16"/>
            <p:cNvSpPr>
              <a:spLocks noChangeShapeType="1"/>
            </p:cNvSpPr>
            <p:nvPr/>
          </p:nvSpPr>
          <p:spPr bwMode="auto">
            <a:xfrm>
              <a:off x="0" y="62230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135" name="Line 16"/>
            <p:cNvSpPr>
              <a:spLocks noChangeShapeType="1"/>
            </p:cNvSpPr>
            <p:nvPr/>
          </p:nvSpPr>
          <p:spPr bwMode="auto">
            <a:xfrm>
              <a:off x="0" y="69215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pic>
          <p:nvPicPr>
            <p:cNvPr id="46136" name="Picture 2" descr="Logo1_color_CMYK"/>
            <p:cNvPicPr>
              <a:picLocks noChangeAspect="1" noChangeArrowheads="1"/>
            </p:cNvPicPr>
            <p:nvPr/>
          </p:nvPicPr>
          <p:blipFill>
            <a:blip r:embed="rId3">
              <a:clrChange>
                <a:clrFrom>
                  <a:srgbClr val="FEFDFB"/>
                </a:clrFrom>
                <a:clrTo>
                  <a:srgbClr val="FEFDFB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138" y="131763"/>
              <a:ext cx="879475" cy="7858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6090" name="TextBox 2"/>
          <p:cNvSpPr txBox="1">
            <a:spLocks noChangeArrowheads="1"/>
          </p:cNvSpPr>
          <p:nvPr/>
        </p:nvSpPr>
        <p:spPr bwMode="auto">
          <a:xfrm>
            <a:off x="1073150" y="119063"/>
            <a:ext cx="851058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kumimoji="1" lang="ru-RU" alt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СХЕМА НАПРАВЛЕНИЯ ЭЛЕКТРОННЫХ РЕЕСТРОВ  </a:t>
            </a:r>
          </a:p>
        </p:txBody>
      </p:sp>
      <p:sp>
        <p:nvSpPr>
          <p:cNvPr id="52" name="Овал 51">
            <a:extLst/>
          </p:cNvPr>
          <p:cNvSpPr/>
          <p:nvPr/>
        </p:nvSpPr>
        <p:spPr>
          <a:xfrm>
            <a:off x="922338" y="1985963"/>
            <a:ext cx="1209675" cy="1169987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solidFill>
                <a:prstClr val="white"/>
              </a:solidFill>
            </a:endParaRPr>
          </a:p>
        </p:txBody>
      </p:sp>
      <p:pic>
        <p:nvPicPr>
          <p:cNvPr id="46092" name="Рисунок 1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587" t="14999" r="51575" b="23401"/>
          <a:stretch>
            <a:fillRect/>
          </a:stretch>
        </p:blipFill>
        <p:spPr bwMode="auto">
          <a:xfrm>
            <a:off x="1238250" y="2124075"/>
            <a:ext cx="600075" cy="874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" name="Скругленный прямоугольник 54">
            <a:extLst/>
          </p:cNvPr>
          <p:cNvSpPr/>
          <p:nvPr/>
        </p:nvSpPr>
        <p:spPr>
          <a:xfrm>
            <a:off x="4557713" y="3236913"/>
            <a:ext cx="4511675" cy="1282700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2857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ru-RU" altLang="ru-RU" sz="1600" b="1" dirty="0">
              <a:solidFill>
                <a:srgbClr val="4F81BD"/>
              </a:solidFill>
            </a:endParaRPr>
          </a:p>
        </p:txBody>
      </p:sp>
      <p:pic>
        <p:nvPicPr>
          <p:cNvPr id="46094" name="Picture 2" descr="D:\Gorshkova_AA\Desktop\fss_logo.pn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64500" y="3254375"/>
            <a:ext cx="825500" cy="687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095" name="TextBox 8"/>
          <p:cNvSpPr txBox="1">
            <a:spLocks noChangeArrowheads="1"/>
          </p:cNvSpPr>
          <p:nvPr/>
        </p:nvSpPr>
        <p:spPr bwMode="auto">
          <a:xfrm>
            <a:off x="7642225" y="3876675"/>
            <a:ext cx="160337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sz="1200" b="1">
                <a:solidFill>
                  <a:srgbClr val="0070C0"/>
                </a:solidFill>
              </a:rPr>
              <a:t>АРМ подготовки</a:t>
            </a:r>
          </a:p>
          <a:p>
            <a:pPr algn="ctr" eaLnBrk="1" hangingPunct="1"/>
            <a:r>
              <a:rPr lang="ru-RU" altLang="ru-RU" sz="1200" b="1">
                <a:solidFill>
                  <a:srgbClr val="0070C0"/>
                </a:solidFill>
              </a:rPr>
              <a:t>расчетов ФСС </a:t>
            </a:r>
          </a:p>
        </p:txBody>
      </p:sp>
      <p:pic>
        <p:nvPicPr>
          <p:cNvPr id="46096" name="Рисунок 12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57713" y="2981325"/>
            <a:ext cx="1120775" cy="1120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6097" name="Рисунок 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99063" y="3224213"/>
            <a:ext cx="652462" cy="652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6098" name="Рисунок 1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2938" y="3254375"/>
            <a:ext cx="603250" cy="603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099" name="Прямоугольник 13"/>
          <p:cNvSpPr>
            <a:spLocks noChangeArrowheads="1"/>
          </p:cNvSpPr>
          <p:nvPr/>
        </p:nvSpPr>
        <p:spPr bwMode="auto">
          <a:xfrm>
            <a:off x="4949825" y="3817938"/>
            <a:ext cx="10826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sz="1200" b="1">
                <a:solidFill>
                  <a:srgbClr val="0070C0"/>
                </a:solidFill>
              </a:rPr>
              <a:t>1С, СБиС,</a:t>
            </a:r>
          </a:p>
          <a:p>
            <a:pPr algn="ctr" eaLnBrk="1" hangingPunct="1"/>
            <a:r>
              <a:rPr lang="ru-RU" altLang="ru-RU" sz="1200" b="1">
                <a:solidFill>
                  <a:srgbClr val="0070C0"/>
                </a:solidFill>
              </a:rPr>
              <a:t> Контур и т.д</a:t>
            </a:r>
            <a:r>
              <a:rPr lang="ru-RU" altLang="ru-RU" sz="1200" b="1">
                <a:solidFill>
                  <a:srgbClr val="0070C0"/>
                </a:solidFill>
                <a:latin typeface="Verdana" panose="020B0604030504040204" pitchFamily="34" charset="0"/>
              </a:rPr>
              <a:t>.</a:t>
            </a:r>
            <a:endParaRPr lang="ru-RU" altLang="ru-RU" sz="1200" b="1">
              <a:solidFill>
                <a:srgbClr val="0070C0"/>
              </a:solidFill>
            </a:endParaRPr>
          </a:p>
        </p:txBody>
      </p:sp>
      <p:pic>
        <p:nvPicPr>
          <p:cNvPr id="46100" name="Рисунок 14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59575" y="3308350"/>
            <a:ext cx="563563" cy="56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101" name="Прямоугольник 15"/>
          <p:cNvSpPr>
            <a:spLocks noChangeArrowheads="1"/>
          </p:cNvSpPr>
          <p:nvPr/>
        </p:nvSpPr>
        <p:spPr bwMode="auto">
          <a:xfrm>
            <a:off x="6518275" y="3857625"/>
            <a:ext cx="10953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sz="1200" b="1">
                <a:solidFill>
                  <a:srgbClr val="0070C0"/>
                </a:solidFill>
              </a:rPr>
              <a:t>Собственные </a:t>
            </a:r>
          </a:p>
          <a:p>
            <a:pPr algn="ctr" eaLnBrk="1" hangingPunct="1"/>
            <a:r>
              <a:rPr lang="ru-RU" altLang="ru-RU" sz="1200" b="1">
                <a:solidFill>
                  <a:srgbClr val="0070C0"/>
                </a:solidFill>
              </a:rPr>
              <a:t>программы</a:t>
            </a:r>
          </a:p>
        </p:txBody>
      </p:sp>
      <p:sp>
        <p:nvSpPr>
          <p:cNvPr id="50" name="Овал 49">
            <a:extLst/>
          </p:cNvPr>
          <p:cNvSpPr/>
          <p:nvPr/>
        </p:nvSpPr>
        <p:spPr>
          <a:xfrm>
            <a:off x="4594225" y="1974850"/>
            <a:ext cx="1209675" cy="1139825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solidFill>
                <a:prstClr val="white"/>
              </a:solidFill>
            </a:endParaRPr>
          </a:p>
        </p:txBody>
      </p:sp>
      <p:pic>
        <p:nvPicPr>
          <p:cNvPr id="46103" name="Рисунок 50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18063" y="2165350"/>
            <a:ext cx="801687" cy="754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6104" name="Рисунок 52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46650" y="2251075"/>
            <a:ext cx="554038" cy="392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" name="Овал 58">
            <a:extLst/>
          </p:cNvPr>
          <p:cNvSpPr/>
          <p:nvPr/>
        </p:nvSpPr>
        <p:spPr>
          <a:xfrm>
            <a:off x="811213" y="3316288"/>
            <a:ext cx="1549400" cy="1490662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solidFill>
                <a:prstClr val="white"/>
              </a:solidFill>
            </a:endParaRPr>
          </a:p>
        </p:txBody>
      </p:sp>
      <p:pic>
        <p:nvPicPr>
          <p:cNvPr id="46106" name="Рисунок 60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0613" y="3749675"/>
            <a:ext cx="974725" cy="869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107" name="TextBox 61"/>
          <p:cNvSpPr txBox="1">
            <a:spLocks noChangeArrowheads="1"/>
          </p:cNvSpPr>
          <p:nvPr/>
        </p:nvSpPr>
        <p:spPr bwMode="auto">
          <a:xfrm>
            <a:off x="950913" y="3538538"/>
            <a:ext cx="1271587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ru-RU" sz="1200" b="1">
                <a:solidFill>
                  <a:srgbClr val="F79646"/>
                </a:solidFill>
                <a:latin typeface="Verdana" panose="020B0604030504040204" pitchFamily="34" charset="0"/>
              </a:rPr>
              <a:t>docs.fss.ru</a:t>
            </a:r>
            <a:endParaRPr lang="ru-RU" altLang="ru-RU" sz="1200" b="1">
              <a:solidFill>
                <a:srgbClr val="F79646"/>
              </a:solidFill>
              <a:latin typeface="Verdana" panose="020B0604030504040204" pitchFamily="34" charset="0"/>
            </a:endParaRPr>
          </a:p>
        </p:txBody>
      </p:sp>
      <p:sp>
        <p:nvSpPr>
          <p:cNvPr id="46108" name="Прямоугольник 18"/>
          <p:cNvSpPr>
            <a:spLocks noChangeArrowheads="1"/>
          </p:cNvSpPr>
          <p:nvPr/>
        </p:nvSpPr>
        <p:spPr bwMode="auto">
          <a:xfrm>
            <a:off x="1017588" y="3771900"/>
            <a:ext cx="1119187" cy="60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sz="1100" b="1">
                <a:solidFill>
                  <a:srgbClr val="0070C0"/>
                </a:solidFill>
              </a:rPr>
              <a:t>шлюз приема </a:t>
            </a:r>
          </a:p>
          <a:p>
            <a:pPr algn="ctr" eaLnBrk="1" hangingPunct="1"/>
            <a:r>
              <a:rPr lang="ru-RU" altLang="ru-RU" sz="1100" b="1">
                <a:solidFill>
                  <a:srgbClr val="0070C0"/>
                </a:solidFill>
              </a:rPr>
              <a:t>документов с ЭЦП </a:t>
            </a:r>
          </a:p>
        </p:txBody>
      </p:sp>
      <p:pic>
        <p:nvPicPr>
          <p:cNvPr id="46109" name="Рисунок 9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916" t="21851" r="8955" b="23785"/>
          <a:stretch>
            <a:fillRect/>
          </a:stretch>
        </p:blipFill>
        <p:spPr bwMode="auto">
          <a:xfrm>
            <a:off x="646113" y="5464175"/>
            <a:ext cx="1671637" cy="1022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6110" name="Picture 2" descr="Logo1_color_CMYK"/>
          <p:cNvPicPr>
            <a:picLocks noChangeAspect="1" noChangeArrowheads="1"/>
          </p:cNvPicPr>
          <p:nvPr/>
        </p:nvPicPr>
        <p:blipFill>
          <a:blip r:embed="rId14">
            <a:clrChange>
              <a:clrFrom>
                <a:srgbClr val="FEFDFB"/>
              </a:clrFrom>
              <a:clrTo>
                <a:srgbClr val="FEFDFB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3013" y="5356225"/>
            <a:ext cx="527050" cy="45243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111" name="TextBox 10"/>
          <p:cNvSpPr txBox="1">
            <a:spLocks noChangeArrowheads="1"/>
          </p:cNvSpPr>
          <p:nvPr/>
        </p:nvSpPr>
        <p:spPr bwMode="auto">
          <a:xfrm>
            <a:off x="1073150" y="5795963"/>
            <a:ext cx="8731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1000" b="1">
                <a:solidFill>
                  <a:srgbClr val="948A54"/>
                </a:solidFill>
              </a:rPr>
              <a:t>ИРО </a:t>
            </a:r>
          </a:p>
          <a:p>
            <a:pPr algn="ctr"/>
            <a:r>
              <a:rPr lang="ru-RU" altLang="ru-RU" sz="1000" b="1">
                <a:solidFill>
                  <a:srgbClr val="948A54"/>
                </a:solidFill>
              </a:rPr>
              <a:t>ФСС РФ</a:t>
            </a:r>
          </a:p>
        </p:txBody>
      </p:sp>
      <p:cxnSp>
        <p:nvCxnSpPr>
          <p:cNvPr id="71" name="Прямая со стрелкой 70"/>
          <p:cNvCxnSpPr>
            <a:cxnSpLocks noChangeShapeType="1"/>
          </p:cNvCxnSpPr>
          <p:nvPr/>
        </p:nvCxnSpPr>
        <p:spPr bwMode="auto">
          <a:xfrm flipH="1">
            <a:off x="1525588" y="4913313"/>
            <a:ext cx="0" cy="412750"/>
          </a:xfrm>
          <a:prstGeom prst="straightConnector1">
            <a:avLst/>
          </a:prstGeom>
          <a:noFill/>
          <a:ln w="57150">
            <a:solidFill>
              <a:srgbClr val="4F6228"/>
            </a:solidFill>
            <a:round/>
            <a:headEnd/>
            <a:tailEnd type="triangle" w="med" len="med"/>
          </a:ln>
          <a:effectLst>
            <a:outerShdw blurRad="63500" sx="102000" sy="102000" algn="ctr" rotWithShape="0">
              <a:srgbClr val="000000">
                <a:alpha val="39998"/>
              </a:srgbClr>
            </a:outerShdw>
          </a:effectLst>
          <a:extLst/>
        </p:spPr>
      </p:cxnSp>
      <p:grpSp>
        <p:nvGrpSpPr>
          <p:cNvPr id="46113" name="Группа 81"/>
          <p:cNvGrpSpPr>
            <a:grpSpLocks/>
          </p:cNvGrpSpPr>
          <p:nvPr/>
        </p:nvGrpSpPr>
        <p:grpSpPr bwMode="auto">
          <a:xfrm>
            <a:off x="779462" y="1357480"/>
            <a:ext cx="6669933" cy="4794976"/>
            <a:chOff x="499684" y="1346202"/>
            <a:chExt cx="6669758" cy="4794340"/>
          </a:xfrm>
        </p:grpSpPr>
        <p:sp>
          <p:nvSpPr>
            <p:cNvPr id="46125" name="Прямоугольник 5"/>
            <p:cNvSpPr>
              <a:spLocks noChangeArrowheads="1"/>
            </p:cNvSpPr>
            <p:nvPr/>
          </p:nvSpPr>
          <p:spPr bwMode="auto">
            <a:xfrm>
              <a:off x="499684" y="1436510"/>
              <a:ext cx="1920279" cy="3385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ru-RU" altLang="ru-RU" sz="1600" b="1" dirty="0">
                  <a:solidFill>
                    <a:srgbClr val="0070C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РАБОТОДАТЕЛЬ</a:t>
              </a:r>
            </a:p>
          </p:txBody>
        </p:sp>
        <p:sp>
          <p:nvSpPr>
            <p:cNvPr id="46126" name="Прямоугольник 6"/>
            <p:cNvSpPr>
              <a:spLocks noChangeArrowheads="1"/>
            </p:cNvSpPr>
            <p:nvPr/>
          </p:nvSpPr>
          <p:spPr bwMode="auto">
            <a:xfrm>
              <a:off x="4063528" y="1346202"/>
              <a:ext cx="1862088" cy="5841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ru-RU" altLang="ru-RU" sz="1600" b="1" dirty="0">
                  <a:solidFill>
                    <a:srgbClr val="0070C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электронный </a:t>
              </a:r>
            </a:p>
            <a:p>
              <a:pPr algn="ctr" eaLnBrk="1" hangingPunct="1"/>
              <a:r>
                <a:rPr lang="ru-RU" altLang="ru-RU" sz="1600" b="1" dirty="0">
                  <a:solidFill>
                    <a:srgbClr val="0070C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реестр сведений</a:t>
              </a:r>
              <a:endParaRPr lang="ru-RU" altLang="ru-RU" sz="16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127" name="TextBox 62"/>
            <p:cNvSpPr txBox="1">
              <a:spLocks noChangeArrowheads="1"/>
            </p:cNvSpPr>
            <p:nvPr/>
          </p:nvSpPr>
          <p:spPr bwMode="auto">
            <a:xfrm>
              <a:off x="2149054" y="1961525"/>
              <a:ext cx="1643356" cy="3385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ru-RU" altLang="ru-RU" sz="1600" b="1" dirty="0">
                  <a:solidFill>
                    <a:srgbClr val="0070C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подготавливает</a:t>
              </a:r>
            </a:p>
          </p:txBody>
        </p:sp>
        <p:sp>
          <p:nvSpPr>
            <p:cNvPr id="46128" name="TextBox 63"/>
            <p:cNvSpPr txBox="1">
              <a:spLocks noChangeArrowheads="1"/>
            </p:cNvSpPr>
            <p:nvPr/>
          </p:nvSpPr>
          <p:spPr bwMode="auto">
            <a:xfrm>
              <a:off x="5946254" y="2417455"/>
              <a:ext cx="1223188" cy="3385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ru-RU" altLang="ru-RU" sz="1600" b="1" dirty="0">
                  <a:solidFill>
                    <a:srgbClr val="0070C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 помощью</a:t>
              </a:r>
            </a:p>
          </p:txBody>
        </p:sp>
        <p:sp>
          <p:nvSpPr>
            <p:cNvPr id="46129" name="TextBox 65"/>
            <p:cNvSpPr txBox="1">
              <a:spLocks noChangeArrowheads="1"/>
            </p:cNvSpPr>
            <p:nvPr/>
          </p:nvSpPr>
          <p:spPr bwMode="auto">
            <a:xfrm>
              <a:off x="2941196" y="4014268"/>
              <a:ext cx="1246847" cy="3385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ru-RU" altLang="ru-RU" sz="1600" b="1" dirty="0">
                  <a:solidFill>
                    <a:srgbClr val="0070C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отправляет</a:t>
              </a:r>
            </a:p>
          </p:txBody>
        </p:sp>
        <p:sp>
          <p:nvSpPr>
            <p:cNvPr id="46130" name="Прямоугольник 79"/>
            <p:cNvSpPr>
              <a:spLocks noChangeArrowheads="1"/>
            </p:cNvSpPr>
            <p:nvPr/>
          </p:nvSpPr>
          <p:spPr bwMode="auto">
            <a:xfrm>
              <a:off x="771140" y="3369828"/>
              <a:ext cx="185733" cy="276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endParaRPr lang="ru-RU" altLang="ru-RU" sz="1200" b="1">
                <a:solidFill>
                  <a:srgbClr val="E46C0A"/>
                </a:solidFill>
              </a:endParaRPr>
            </a:p>
          </p:txBody>
        </p:sp>
        <p:sp>
          <p:nvSpPr>
            <p:cNvPr id="46131" name="TextBox 73"/>
            <p:cNvSpPr txBox="1">
              <a:spLocks noChangeArrowheads="1"/>
            </p:cNvSpPr>
            <p:nvPr/>
          </p:nvSpPr>
          <p:spPr bwMode="auto">
            <a:xfrm>
              <a:off x="1742597" y="5063467"/>
              <a:ext cx="3119491" cy="1077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ru-RU" altLang="ru-RU" sz="1600" b="1" dirty="0">
                  <a:solidFill>
                    <a:srgbClr val="0070C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собирает, обрабатывает</a:t>
              </a:r>
            </a:p>
            <a:p>
              <a:pPr algn="ctr" eaLnBrk="1" hangingPunct="1"/>
              <a:r>
                <a:rPr lang="ru-RU" altLang="ru-RU" sz="1600" b="1" dirty="0">
                  <a:solidFill>
                    <a:srgbClr val="0070C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данные и </a:t>
              </a:r>
              <a:r>
                <a:rPr lang="ru-RU" altLang="ru-RU" sz="1600" b="1" dirty="0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выплачивает пособие</a:t>
              </a:r>
            </a:p>
            <a:p>
              <a:pPr algn="ctr" eaLnBrk="1" hangingPunct="1"/>
              <a:r>
                <a:rPr lang="ru-RU" altLang="ru-RU" sz="1600" b="1" dirty="0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работнику</a:t>
              </a:r>
            </a:p>
            <a:p>
              <a:pPr algn="ctr" eaLnBrk="1" hangingPunct="1"/>
              <a:endParaRPr lang="ru-RU" altLang="ru-RU" sz="1600" b="1" dirty="0">
                <a:solidFill>
                  <a:srgbClr val="0070C0"/>
                </a:solidFill>
              </a:endParaRPr>
            </a:p>
          </p:txBody>
        </p:sp>
        <p:sp>
          <p:nvSpPr>
            <p:cNvPr id="46132" name="TextBox 79"/>
            <p:cNvSpPr txBox="1">
              <a:spLocks noChangeArrowheads="1"/>
            </p:cNvSpPr>
            <p:nvPr/>
          </p:nvSpPr>
          <p:spPr bwMode="auto">
            <a:xfrm>
              <a:off x="5084189" y="5330131"/>
              <a:ext cx="1800152" cy="5841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ru-RU" altLang="ru-RU" sz="1600" b="1" dirty="0">
                  <a:solidFill>
                    <a:srgbClr val="0070C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почтовым </a:t>
              </a:r>
            </a:p>
            <a:p>
              <a:pPr algn="ctr" eaLnBrk="1" hangingPunct="1"/>
              <a:r>
                <a:rPr lang="ru-RU" altLang="ru-RU" sz="1600" b="1" dirty="0">
                  <a:solidFill>
                    <a:srgbClr val="0070C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переводом</a:t>
              </a:r>
            </a:p>
          </p:txBody>
        </p:sp>
        <p:sp>
          <p:nvSpPr>
            <p:cNvPr id="46133" name="TextBox 80"/>
            <p:cNvSpPr txBox="1">
              <a:spLocks noChangeArrowheads="1"/>
            </p:cNvSpPr>
            <p:nvPr/>
          </p:nvSpPr>
          <p:spPr bwMode="auto">
            <a:xfrm>
              <a:off x="5039816" y="4780929"/>
              <a:ext cx="2001008" cy="3385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ru-RU" altLang="ru-RU" sz="1600" b="1" dirty="0">
                  <a:solidFill>
                    <a:srgbClr val="0070C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 банковский счет</a:t>
              </a:r>
            </a:p>
          </p:txBody>
        </p:sp>
      </p:grpSp>
      <p:sp>
        <p:nvSpPr>
          <p:cNvPr id="46114" name="TextBox 1"/>
          <p:cNvSpPr txBox="1">
            <a:spLocks noChangeArrowheads="1"/>
          </p:cNvSpPr>
          <p:nvPr/>
        </p:nvSpPr>
        <p:spPr bwMode="auto">
          <a:xfrm>
            <a:off x="2161701" y="2547938"/>
            <a:ext cx="2212337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 позднее 5 </a:t>
            </a:r>
          </a:p>
          <a:p>
            <a:pPr algn="ctr"/>
            <a:r>
              <a:rPr lang="ru-RU" alt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календарных дней</a:t>
            </a:r>
          </a:p>
          <a:p>
            <a:pPr algn="ctr"/>
            <a:r>
              <a:rPr lang="ru-RU" alt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 даты подачи заявления</a:t>
            </a:r>
          </a:p>
        </p:txBody>
      </p:sp>
      <p:sp>
        <p:nvSpPr>
          <p:cNvPr id="46115" name="TextBox 2"/>
          <p:cNvSpPr txBox="1">
            <a:spLocks noChangeArrowheads="1"/>
          </p:cNvSpPr>
          <p:nvPr/>
        </p:nvSpPr>
        <p:spPr bwMode="auto">
          <a:xfrm>
            <a:off x="2457450" y="6130925"/>
            <a:ext cx="30464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течение 10 календарных</a:t>
            </a:r>
          </a:p>
          <a:p>
            <a:pPr algn="ctr"/>
            <a:r>
              <a:rPr lang="ru-RU" alt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дней</a:t>
            </a:r>
          </a:p>
        </p:txBody>
      </p:sp>
      <p:sp>
        <p:nvSpPr>
          <p:cNvPr id="46116" name="TextBox 12"/>
          <p:cNvSpPr txBox="1">
            <a:spLocks noChangeArrowheads="1"/>
          </p:cNvSpPr>
          <p:nvPr/>
        </p:nvSpPr>
        <p:spPr bwMode="auto">
          <a:xfrm rot="-5400000">
            <a:off x="-511175" y="5078413"/>
            <a:ext cx="165100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b="1">
                <a:solidFill>
                  <a:srgbClr val="FF0000"/>
                </a:solidFill>
              </a:rPr>
              <a:t>извещение</a:t>
            </a:r>
          </a:p>
          <a:p>
            <a:pPr algn="ctr"/>
            <a:r>
              <a:rPr lang="ru-RU" altLang="ru-RU" sz="900" b="1">
                <a:solidFill>
                  <a:srgbClr val="FF0000"/>
                </a:solidFill>
              </a:rPr>
              <a:t>при выявлении ошибок</a:t>
            </a:r>
          </a:p>
        </p:txBody>
      </p:sp>
      <p:sp>
        <p:nvSpPr>
          <p:cNvPr id="46117" name="TextBox 15"/>
          <p:cNvSpPr txBox="1">
            <a:spLocks noChangeArrowheads="1"/>
          </p:cNvSpPr>
          <p:nvPr/>
        </p:nvSpPr>
        <p:spPr bwMode="auto">
          <a:xfrm rot="-5400000">
            <a:off x="-583406" y="3417094"/>
            <a:ext cx="179387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r>
              <a:rPr lang="ru-RU" altLang="ru-RU" sz="1000" b="1">
                <a:solidFill>
                  <a:srgbClr val="FF0000"/>
                </a:solidFill>
              </a:rPr>
              <a:t>в течение 5 рабочих дней</a:t>
            </a:r>
          </a:p>
        </p:txBody>
      </p:sp>
      <p:pic>
        <p:nvPicPr>
          <p:cNvPr id="46118" name="Рисунок 11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45338" y="4543425"/>
            <a:ext cx="1089025" cy="920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1" name="Прямая со стрелкой 60"/>
          <p:cNvCxnSpPr>
            <a:cxnSpLocks noChangeShapeType="1"/>
          </p:cNvCxnSpPr>
          <p:nvPr/>
        </p:nvCxnSpPr>
        <p:spPr bwMode="auto">
          <a:xfrm>
            <a:off x="5435600" y="6597650"/>
            <a:ext cx="1858963" cy="0"/>
          </a:xfrm>
          <a:prstGeom prst="straightConnector1">
            <a:avLst/>
          </a:prstGeom>
          <a:noFill/>
          <a:ln w="57150">
            <a:solidFill>
              <a:srgbClr val="217436"/>
            </a:solidFill>
            <a:round/>
            <a:headEnd type="oval" w="med" len="med"/>
            <a:tailEnd type="triangle" w="med" len="med"/>
          </a:ln>
          <a:effectLst>
            <a:outerShdw blurRad="63500" sx="102000" sy="102000" algn="ctr" rotWithShape="0">
              <a:srgbClr val="000000">
                <a:alpha val="39998"/>
              </a:srgbClr>
            </a:outerShdw>
          </a:effectLst>
          <a:extLst/>
        </p:spPr>
      </p:cxnSp>
      <p:pic>
        <p:nvPicPr>
          <p:cNvPr id="46120" name="Рисунок 42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673" t="46381"/>
          <a:stretch>
            <a:fillRect/>
          </a:stretch>
        </p:blipFill>
        <p:spPr bwMode="auto">
          <a:xfrm>
            <a:off x="7359650" y="6261100"/>
            <a:ext cx="704850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121" name="TextBox 66"/>
          <p:cNvSpPr txBox="1">
            <a:spLocks noChangeArrowheads="1"/>
          </p:cNvSpPr>
          <p:nvPr/>
        </p:nvSpPr>
        <p:spPr bwMode="auto">
          <a:xfrm>
            <a:off x="7524750" y="6381750"/>
            <a:ext cx="647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r>
              <a:rPr lang="ru-RU" altLang="ru-RU" sz="1400" b="1">
                <a:solidFill>
                  <a:srgbClr val="4F6228"/>
                </a:solidFill>
              </a:rPr>
              <a:t>МИР</a:t>
            </a:r>
          </a:p>
        </p:txBody>
      </p:sp>
      <p:sp>
        <p:nvSpPr>
          <p:cNvPr id="46122" name="TextBox 79"/>
          <p:cNvSpPr txBox="1">
            <a:spLocks noChangeArrowheads="1"/>
          </p:cNvSpPr>
          <p:nvPr/>
        </p:nvSpPr>
        <p:spPr bwMode="auto">
          <a:xfrm>
            <a:off x="5532717" y="6167438"/>
            <a:ext cx="172823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sz="16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карту «МИР»</a:t>
            </a:r>
          </a:p>
        </p:txBody>
      </p:sp>
      <p:sp>
        <p:nvSpPr>
          <p:cNvPr id="2" name="Стрелка углом 1"/>
          <p:cNvSpPr>
            <a:spLocks/>
          </p:cNvSpPr>
          <p:nvPr/>
        </p:nvSpPr>
        <p:spPr bwMode="auto">
          <a:xfrm>
            <a:off x="539750" y="2133600"/>
            <a:ext cx="360363" cy="3941763"/>
          </a:xfrm>
          <a:custGeom>
            <a:avLst/>
            <a:gdLst>
              <a:gd name="T0" fmla="*/ 0 w 360040"/>
              <a:gd name="T1" fmla="*/ 6538623 h 2376264"/>
              <a:gd name="T2" fmla="*/ 0 w 360040"/>
              <a:gd name="T3" fmla="*/ 679976 h 2376264"/>
              <a:gd name="T4" fmla="*/ 202474 w 360040"/>
              <a:gd name="T5" fmla="*/ 123838 h 2376264"/>
              <a:gd name="T6" fmla="*/ 270514 w 360040"/>
              <a:gd name="T7" fmla="*/ 123838 h 2376264"/>
              <a:gd name="T8" fmla="*/ 270514 w 360040"/>
              <a:gd name="T9" fmla="*/ 0 h 2376264"/>
              <a:gd name="T10" fmla="*/ 360686 w 360040"/>
              <a:gd name="T11" fmla="*/ 247675 h 2376264"/>
              <a:gd name="T12" fmla="*/ 270514 w 360040"/>
              <a:gd name="T13" fmla="*/ 495350 h 2376264"/>
              <a:gd name="T14" fmla="*/ 270514 w 360040"/>
              <a:gd name="T15" fmla="*/ 371513 h 2376264"/>
              <a:gd name="T16" fmla="*/ 202474 w 360040"/>
              <a:gd name="T17" fmla="*/ 371513 h 2376264"/>
              <a:gd name="T18" fmla="*/ 90172 w 360040"/>
              <a:gd name="T19" fmla="*/ 679976 h 2376264"/>
              <a:gd name="T20" fmla="*/ 90172 w 360040"/>
              <a:gd name="T21" fmla="*/ 6538623 h 2376264"/>
              <a:gd name="T22" fmla="*/ 0 w 360040"/>
              <a:gd name="T23" fmla="*/ 6538623 h 237626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60040" h="2376264">
                <a:moveTo>
                  <a:pt x="0" y="2376264"/>
                </a:moveTo>
                <a:lnTo>
                  <a:pt x="0" y="247117"/>
                </a:lnTo>
                <a:cubicBezTo>
                  <a:pt x="0" y="135494"/>
                  <a:pt x="90489" y="45005"/>
                  <a:pt x="202112" y="45005"/>
                </a:cubicBezTo>
                <a:lnTo>
                  <a:pt x="270030" y="45005"/>
                </a:lnTo>
                <a:lnTo>
                  <a:pt x="270030" y="0"/>
                </a:lnTo>
                <a:lnTo>
                  <a:pt x="360040" y="90010"/>
                </a:lnTo>
                <a:lnTo>
                  <a:pt x="270030" y="180020"/>
                </a:lnTo>
                <a:lnTo>
                  <a:pt x="270030" y="135015"/>
                </a:lnTo>
                <a:lnTo>
                  <a:pt x="202112" y="135015"/>
                </a:lnTo>
                <a:cubicBezTo>
                  <a:pt x="140200" y="135015"/>
                  <a:pt x="90010" y="185205"/>
                  <a:pt x="90010" y="247117"/>
                </a:cubicBezTo>
                <a:lnTo>
                  <a:pt x="90010" y="2376264"/>
                </a:lnTo>
                <a:lnTo>
                  <a:pt x="0" y="2376264"/>
                </a:lnTo>
                <a:close/>
              </a:path>
            </a:pathLst>
          </a:custGeom>
          <a:solidFill>
            <a:srgbClr val="FF0000"/>
          </a:solidFill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>
            <a:outerShdw blurRad="40000" dist="23000" dir="5400000" rotWithShape="0">
              <a:srgbClr val="000000">
                <a:alpha val="34998"/>
              </a:srgbClr>
            </a:outerShdw>
          </a:effectLst>
        </p:spPr>
        <p:txBody>
          <a:bodyPr anchor="ctr"/>
          <a:lstStyle/>
          <a:p>
            <a:pPr>
              <a:defRPr/>
            </a:pPr>
            <a:endParaRPr lang="ru-RU"/>
          </a:p>
        </p:txBody>
      </p:sp>
      <p:pic>
        <p:nvPicPr>
          <p:cNvPr id="46124" name="Picture 18" descr="xpostr"/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27913" y="5407025"/>
            <a:ext cx="628650" cy="668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TextBox 10"/>
          <p:cNvSpPr txBox="1">
            <a:spLocks noChangeArrowheads="1"/>
          </p:cNvSpPr>
          <p:nvPr/>
        </p:nvSpPr>
        <p:spPr bwMode="auto">
          <a:xfrm>
            <a:off x="-828600" y="162718"/>
            <a:ext cx="77295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НАПРАВЛЕНИЕ ИЗВЕЩЕНИЯ </a:t>
            </a:r>
          </a:p>
        </p:txBody>
      </p:sp>
      <p:grpSp>
        <p:nvGrpSpPr>
          <p:cNvPr id="53251" name="Группа 21"/>
          <p:cNvGrpSpPr>
            <a:grpSpLocks/>
          </p:cNvGrpSpPr>
          <p:nvPr/>
        </p:nvGrpSpPr>
        <p:grpSpPr bwMode="auto">
          <a:xfrm>
            <a:off x="0" y="131763"/>
            <a:ext cx="9144000" cy="785812"/>
            <a:chOff x="0" y="131763"/>
            <a:chExt cx="9144000" cy="785812"/>
          </a:xfrm>
        </p:grpSpPr>
        <p:sp>
          <p:nvSpPr>
            <p:cNvPr id="53265" name="Line 16"/>
            <p:cNvSpPr>
              <a:spLocks noChangeShapeType="1"/>
            </p:cNvSpPr>
            <p:nvPr/>
          </p:nvSpPr>
          <p:spPr bwMode="auto">
            <a:xfrm>
              <a:off x="0" y="62230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3266" name="Line 16"/>
            <p:cNvSpPr>
              <a:spLocks noChangeShapeType="1"/>
            </p:cNvSpPr>
            <p:nvPr/>
          </p:nvSpPr>
          <p:spPr bwMode="auto">
            <a:xfrm>
              <a:off x="0" y="69215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pic>
          <p:nvPicPr>
            <p:cNvPr id="53267" name="Picture 2" descr="Logo1_color_CMYK"/>
            <p:cNvPicPr>
              <a:picLocks noChangeAspect="1" noChangeArrowheads="1"/>
            </p:cNvPicPr>
            <p:nvPr/>
          </p:nvPicPr>
          <p:blipFill>
            <a:blip r:embed="rId3">
              <a:clrChange>
                <a:clrFrom>
                  <a:srgbClr val="FEFDFB"/>
                </a:clrFrom>
                <a:clrTo>
                  <a:srgbClr val="FEFDFB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138" y="131763"/>
              <a:ext cx="879475" cy="7858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53252" name="Рисунок 9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916" t="21851" r="8955" b="23785"/>
          <a:stretch>
            <a:fillRect/>
          </a:stretch>
        </p:blipFill>
        <p:spPr bwMode="auto">
          <a:xfrm>
            <a:off x="468313" y="1711325"/>
            <a:ext cx="1925637" cy="1249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3253" name="Picture 2" descr="Logo1_color_CMYK"/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FEFDFB"/>
              </a:clrFrom>
              <a:clrTo>
                <a:srgbClr val="FEFDFB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0613" y="1511300"/>
            <a:ext cx="673100" cy="57943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3255" name="TextBox 13"/>
          <p:cNvSpPr txBox="1">
            <a:spLocks noChangeArrowheads="1"/>
          </p:cNvSpPr>
          <p:nvPr/>
        </p:nvSpPr>
        <p:spPr bwMode="auto">
          <a:xfrm>
            <a:off x="611188" y="3059113"/>
            <a:ext cx="1523879" cy="1107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16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Региональное </a:t>
            </a:r>
          </a:p>
          <a:p>
            <a:pPr algn="ctr"/>
            <a:r>
              <a:rPr lang="ru-RU" altLang="ru-RU" sz="16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отделение</a:t>
            </a:r>
          </a:p>
          <a:p>
            <a:pPr algn="ctr"/>
            <a:r>
              <a:rPr lang="ru-RU" altLang="ru-RU" sz="16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Фонда</a:t>
            </a:r>
          </a:p>
          <a:p>
            <a:endParaRPr lang="ru-RU" altLang="ru-RU" dirty="0">
              <a:solidFill>
                <a:prstClr val="black"/>
              </a:solidFill>
            </a:endParaRPr>
          </a:p>
        </p:txBody>
      </p:sp>
      <p:sp>
        <p:nvSpPr>
          <p:cNvPr id="15" name="Стрелка вправо с вырезом 14">
            <a:extLst/>
          </p:cNvPr>
          <p:cNvSpPr/>
          <p:nvPr/>
        </p:nvSpPr>
        <p:spPr>
          <a:xfrm>
            <a:off x="2608263" y="2671763"/>
            <a:ext cx="3336925" cy="157162"/>
          </a:xfrm>
          <a:prstGeom prst="notchedRightArrow">
            <a:avLst/>
          </a:prstGeom>
          <a:solidFill>
            <a:schemeClr val="bg1">
              <a:lumMod val="85000"/>
            </a:scheme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17" name="Стрелка вправо с вырезом 16">
            <a:extLst/>
          </p:cNvPr>
          <p:cNvSpPr/>
          <p:nvPr/>
        </p:nvSpPr>
        <p:spPr>
          <a:xfrm rot="10800000">
            <a:off x="2632075" y="2411413"/>
            <a:ext cx="3336925" cy="171450"/>
          </a:xfrm>
          <a:prstGeom prst="notchedRightArrow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53258" name="TextBox 17"/>
          <p:cNvSpPr txBox="1">
            <a:spLocks noChangeArrowheads="1"/>
          </p:cNvSpPr>
          <p:nvPr/>
        </p:nvSpPr>
        <p:spPr bwMode="auto">
          <a:xfrm>
            <a:off x="2311400" y="1062038"/>
            <a:ext cx="4114800" cy="1662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Если страхователем документы представлены</a:t>
            </a:r>
          </a:p>
          <a:p>
            <a:pPr algn="ctr" eaLnBrk="1" hangingPunct="1"/>
            <a:r>
              <a:rPr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 в полном объеме, то</a:t>
            </a:r>
            <a:r>
              <a:rPr lang="en-US" alt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течение 5 рабочих дней </a:t>
            </a:r>
            <a:r>
              <a:rPr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со дня их получения ИРО ФСС  направляет </a:t>
            </a:r>
          </a:p>
          <a:p>
            <a:pPr algn="ctr" eaLnBrk="1" hangingPunct="1"/>
            <a:r>
              <a:rPr lang="ru-RU" alt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ИЗВЕЩЕНИЕ</a:t>
            </a:r>
            <a:r>
              <a:rPr lang="en-US" altLang="ru-RU" sz="14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ru-RU" altLang="ru-RU" sz="1400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 eaLnBrk="1" hangingPunct="1"/>
            <a:r>
              <a:rPr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 представлении недостающих документов или сведений</a:t>
            </a:r>
            <a:endParaRPr lang="ru-RU" alt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ru-RU" altLang="ru-RU" dirty="0">
              <a:solidFill>
                <a:prstClr val="black"/>
              </a:solidFill>
            </a:endParaRPr>
          </a:p>
        </p:txBody>
      </p:sp>
      <p:sp>
        <p:nvSpPr>
          <p:cNvPr id="53259" name="TextBox 19"/>
          <p:cNvSpPr txBox="1">
            <a:spLocks noChangeArrowheads="1"/>
          </p:cNvSpPr>
          <p:nvPr/>
        </p:nvSpPr>
        <p:spPr bwMode="auto">
          <a:xfrm>
            <a:off x="2419350" y="2976563"/>
            <a:ext cx="358775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Страхователем документы должны быть </a:t>
            </a:r>
          </a:p>
          <a:p>
            <a:pPr algn="ctr" eaLnBrk="1" hangingPunct="1"/>
            <a:r>
              <a:rPr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представлены в региональное отделение</a:t>
            </a:r>
            <a:r>
              <a:rPr lang="en-US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ru-RU" altLang="ru-RU" sz="14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 eaLnBrk="1" hangingPunct="1"/>
            <a:r>
              <a:rPr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течение  </a:t>
            </a:r>
            <a:r>
              <a:rPr lang="ru-RU" alt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 рабочих дней </a:t>
            </a:r>
          </a:p>
          <a:p>
            <a:pPr algn="ctr" eaLnBrk="1" hangingPunct="1"/>
            <a:r>
              <a:rPr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 даты получения извещения</a:t>
            </a:r>
          </a:p>
          <a:p>
            <a:endParaRPr lang="ru-RU" altLang="ru-RU" dirty="0">
              <a:solidFill>
                <a:prstClr val="black"/>
              </a:solidFill>
            </a:endParaRPr>
          </a:p>
        </p:txBody>
      </p:sp>
      <p:sp>
        <p:nvSpPr>
          <p:cNvPr id="53260" name="TextBox 20"/>
          <p:cNvSpPr txBox="1">
            <a:spLocks noChangeArrowheads="1"/>
          </p:cNvSpPr>
          <p:nvPr/>
        </p:nvSpPr>
        <p:spPr bwMode="auto">
          <a:xfrm>
            <a:off x="6591300" y="3052763"/>
            <a:ext cx="187442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r>
              <a:rPr lang="ru-RU" altLang="ru-RU" sz="16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СТРАХОВАТЕЛЬ </a:t>
            </a:r>
          </a:p>
        </p:txBody>
      </p:sp>
      <p:sp>
        <p:nvSpPr>
          <p:cNvPr id="53261" name="TextBox 10"/>
          <p:cNvSpPr txBox="1">
            <a:spLocks noChangeArrowheads="1"/>
          </p:cNvSpPr>
          <p:nvPr/>
        </p:nvSpPr>
        <p:spPr bwMode="auto">
          <a:xfrm>
            <a:off x="434975" y="4221163"/>
            <a:ext cx="7729538" cy="401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2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ХРАНЕНИЕ ДОКУМЕНТОВ</a:t>
            </a:r>
          </a:p>
        </p:txBody>
      </p:sp>
      <p:sp>
        <p:nvSpPr>
          <p:cNvPr id="25615" name="TextBox 22">
            <a:extLst/>
          </p:cNvPr>
          <p:cNvSpPr txBox="1">
            <a:spLocks noChangeArrowheads="1"/>
          </p:cNvSpPr>
          <p:nvPr/>
        </p:nvSpPr>
        <p:spPr bwMode="auto">
          <a:xfrm>
            <a:off x="434974" y="4706938"/>
            <a:ext cx="8169473" cy="138499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>
            <a:spAutoFit/>
          </a:bodyPr>
          <a:lstStyle>
            <a:lvl1pPr marL="285750" indent="-28575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FF0000"/>
              </a:buClr>
              <a:buFont typeface="Wingdings" panose="05000000000000000000" pitchFamily="2" charset="2"/>
              <a:buChar char="Ø"/>
              <a:defRPr/>
            </a:pPr>
            <a:r>
              <a:rPr kumimoji="0" lang="ru-RU" altLang="ru-RU" sz="12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Если работодатель представляет в региональное отделение Фонда электронные реестры - документы на бумажном носителе не представляются и хранятся в организации</a:t>
            </a:r>
          </a:p>
          <a:p>
            <a:pPr algn="ctr" eaLnBrk="1" hangingPunct="1">
              <a:buClr>
                <a:srgbClr val="FF0000"/>
              </a:buClr>
              <a:buFont typeface="Wingdings" panose="05000000000000000000" pitchFamily="2" charset="2"/>
              <a:buChar char="Ø"/>
              <a:defRPr/>
            </a:pPr>
            <a:endParaRPr kumimoji="0" lang="ru-RU" altLang="ru-RU" sz="12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 eaLnBrk="1" hangingPunct="1">
              <a:buClr>
                <a:srgbClr val="FF0000"/>
              </a:buClr>
              <a:buFont typeface="Wingdings" panose="05000000000000000000" pitchFamily="2" charset="2"/>
              <a:buChar char="Ø"/>
              <a:defRPr/>
            </a:pPr>
            <a:r>
              <a:rPr kumimoji="0" lang="ru-RU" altLang="ru-RU" sz="12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Заявления и документы, представленные страхователем в региональное отделение Фонда на бумажном носителе, после назначения и принятия решений о назначении или отказе в выплате пособий, возвращаются страхователю</a:t>
            </a:r>
          </a:p>
          <a:p>
            <a:pPr marL="0" indent="0" algn="ctr" eaLnBrk="1" hangingPunct="1">
              <a:buClr>
                <a:srgbClr val="FF0000"/>
              </a:buClr>
              <a:defRPr/>
            </a:pPr>
            <a:endParaRPr kumimoji="0" lang="ru-RU" altLang="ru-RU" sz="12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 eaLnBrk="1" hangingPunct="1">
              <a:buClr>
                <a:srgbClr val="FF0000"/>
              </a:buClr>
              <a:buFont typeface="Wingdings" panose="05000000000000000000" pitchFamily="2" charset="2"/>
              <a:buChar char="Ø"/>
              <a:defRPr/>
            </a:pPr>
            <a:r>
              <a:rPr kumimoji="0" lang="ru-RU" altLang="ru-RU" sz="12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Страхователь осуществляет хранение документов в порядке и сроки, установленные законодательством.</a:t>
            </a:r>
          </a:p>
        </p:txBody>
      </p:sp>
      <p:pic>
        <p:nvPicPr>
          <p:cNvPr id="53264" name="Picture 2" descr="http://previews.123rf.com/images/youichi4411/youichi44111007/youichi4411100700030/7362104-Building-icons-set-Architectures-image-Stock-Vector-building-hospital-icon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33" t="48938" r="67906" b="27861"/>
          <a:stretch>
            <a:fillRect/>
          </a:stretch>
        </p:blipFill>
        <p:spPr bwMode="auto">
          <a:xfrm>
            <a:off x="6426200" y="1430338"/>
            <a:ext cx="2039938" cy="1568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03444531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74" name="Группа 16"/>
          <p:cNvGrpSpPr>
            <a:grpSpLocks/>
          </p:cNvGrpSpPr>
          <p:nvPr/>
        </p:nvGrpSpPr>
        <p:grpSpPr bwMode="auto">
          <a:xfrm>
            <a:off x="0" y="131763"/>
            <a:ext cx="9144000" cy="785812"/>
            <a:chOff x="0" y="131763"/>
            <a:chExt cx="9144000" cy="785812"/>
          </a:xfrm>
        </p:grpSpPr>
        <p:sp>
          <p:nvSpPr>
            <p:cNvPr id="54283" name="Line 16"/>
            <p:cNvSpPr>
              <a:spLocks noChangeShapeType="1"/>
            </p:cNvSpPr>
            <p:nvPr/>
          </p:nvSpPr>
          <p:spPr bwMode="auto">
            <a:xfrm>
              <a:off x="0" y="62230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84" name="Line 16"/>
            <p:cNvSpPr>
              <a:spLocks noChangeShapeType="1"/>
            </p:cNvSpPr>
            <p:nvPr/>
          </p:nvSpPr>
          <p:spPr bwMode="auto">
            <a:xfrm>
              <a:off x="0" y="69215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pic>
          <p:nvPicPr>
            <p:cNvPr id="54285" name="Picture 2" descr="Logo1_color_CMYK"/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FEFDFB"/>
                </a:clrFrom>
                <a:clrTo>
                  <a:srgbClr val="FEFDFB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138" y="131763"/>
              <a:ext cx="879475" cy="7858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4275" name="TextBox 2"/>
          <p:cNvSpPr txBox="1">
            <a:spLocks noChangeArrowheads="1"/>
          </p:cNvSpPr>
          <p:nvPr/>
        </p:nvSpPr>
        <p:spPr bwMode="auto">
          <a:xfrm>
            <a:off x="-1476672" y="152516"/>
            <a:ext cx="824547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>
              <a:buFont typeface="Arial" panose="020B0604020202020204" pitchFamily="34" charset="0"/>
              <a:buNone/>
            </a:pPr>
            <a:r>
              <a:rPr kumimoji="1" lang="ru-RU" altLang="ru-RU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ТИПИЧНЫЕ  ОШИБКИ </a:t>
            </a:r>
          </a:p>
        </p:txBody>
      </p:sp>
      <p:sp>
        <p:nvSpPr>
          <p:cNvPr id="54276" name="AutoShape 2" descr="http://clipart-library.com/new_gallery/23-233787_red-x-mark-transparent-background.png"/>
          <p:cNvSpPr>
            <a:spLocks noChangeAspect="1" noChangeArrowheads="1"/>
          </p:cNvSpPr>
          <p:nvPr/>
        </p:nvSpPr>
        <p:spPr bwMode="auto">
          <a:xfrm>
            <a:off x="144463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endParaRPr lang="ru-RU" altLang="ru-RU"/>
          </a:p>
        </p:txBody>
      </p:sp>
      <p:sp>
        <p:nvSpPr>
          <p:cNvPr id="2" name="Прямоугольник 1">
            <a:extLst>
              <a:ext uri="{FF2B5EF4-FFF2-40B4-BE49-F238E27FC236}">
                <a16:creationId xmlns:a16="http://schemas.microsoft.com/office/drawing/2014/main" xmlns="" id="{3D2806E7-964B-2E4C-89BF-F74F2CB64347}"/>
              </a:ext>
            </a:extLst>
          </p:cNvPr>
          <p:cNvSpPr/>
          <p:nvPr/>
        </p:nvSpPr>
        <p:spPr>
          <a:xfrm>
            <a:off x="2051720" y="1229126"/>
            <a:ext cx="6787032" cy="507831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marL="285750" lvl="0" indent="-285750">
              <a:buFont typeface="Wingdings" panose="05000000000000000000" pitchFamily="2" charset="2"/>
              <a:buChar char="Ø"/>
            </a:pPr>
            <a:r>
              <a:rPr lang="ru-RU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направление листков нетрудоспособности, не подлежащих оплате</a:t>
            </a:r>
          </a:p>
          <a:p>
            <a:pPr marL="285750" lvl="0" indent="-285750">
              <a:buFont typeface="Wingdings" panose="05000000000000000000" pitchFamily="2" charset="2"/>
              <a:buChar char="Ø"/>
            </a:pPr>
            <a:r>
              <a:rPr lang="ru-RU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отсутствие сведений о справке второго родителя о неполучении пособия</a:t>
            </a:r>
          </a:p>
          <a:p>
            <a:pPr marL="285750" lvl="0" indent="-285750">
              <a:buFont typeface="Wingdings" panose="05000000000000000000" pitchFamily="2" charset="2"/>
              <a:buChar char="Ø"/>
            </a:pPr>
            <a:r>
              <a:rPr lang="ru-RU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неверное указание периода оплаты за счет ФСС </a:t>
            </a:r>
          </a:p>
          <a:p>
            <a:pPr marL="285750" lvl="0" indent="-285750">
              <a:buFont typeface="Wingdings" panose="05000000000000000000" pitchFamily="2" charset="2"/>
              <a:buChar char="Ø"/>
            </a:pPr>
            <a:r>
              <a:rPr lang="ru-RU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неверное определение дат отпуска по уходу за ребенком </a:t>
            </a:r>
          </a:p>
          <a:p>
            <a:pPr marL="285750" lvl="0" indent="-285750">
              <a:buFont typeface="Wingdings" panose="05000000000000000000" pitchFamily="2" charset="2"/>
              <a:buChar char="Ø"/>
            </a:pPr>
            <a:r>
              <a:rPr lang="ru-RU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неверно указана дата выдачи паспорта – данные должны полностью соответствовать указанным в документе </a:t>
            </a:r>
          </a:p>
          <a:p>
            <a:pPr marL="285750" lvl="0" indent="-285750">
              <a:buFont typeface="Wingdings" panose="05000000000000000000" pitchFamily="2" charset="2"/>
              <a:buChar char="Ø"/>
            </a:pPr>
            <a:r>
              <a:rPr lang="ru-RU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заполнение полей необязательных для данного страхового случая – например, указание даты начала работы для бессрочных трудовых договоров </a:t>
            </a:r>
          </a:p>
          <a:p>
            <a:pPr marL="285750" lvl="0" indent="-285750">
              <a:buFont typeface="Wingdings" panose="05000000000000000000" pitchFamily="2" charset="2"/>
              <a:buChar char="Ø"/>
            </a:pPr>
            <a:r>
              <a:rPr lang="ru-RU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неправильное указание районного коэффициента, применяемого при исчислении пособия </a:t>
            </a:r>
          </a:p>
          <a:p>
            <a:pPr marL="285750" lvl="0" indent="-285750">
              <a:buFont typeface="Wingdings" panose="05000000000000000000" pitchFamily="2" charset="2"/>
              <a:buChar char="Ø"/>
            </a:pPr>
            <a:r>
              <a:rPr lang="ru-RU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указан второй ребёнок, при этом не заполнены данные о первом</a:t>
            </a:r>
          </a:p>
          <a:p>
            <a:pPr marL="285750" lvl="0" indent="-285750">
              <a:buFont typeface="Wingdings" panose="05000000000000000000" pitchFamily="2" charset="2"/>
              <a:buChar char="Ø"/>
            </a:pPr>
            <a:r>
              <a:rPr lang="ru-RU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графе «Дата окончания отпуска» указывается день, предшествующий дню наступления ребенку 1,5 лет. В этом случае пособие будет прекращено на 1 день раньше положенного </a:t>
            </a:r>
          </a:p>
        </p:txBody>
      </p:sp>
      <p:pic>
        <p:nvPicPr>
          <p:cNvPr id="4" name="Рисунок 3">
            <a:extLst>
              <a:ext uri="{FF2B5EF4-FFF2-40B4-BE49-F238E27FC236}">
                <a16:creationId xmlns:a16="http://schemas.microsoft.com/office/drawing/2014/main" xmlns="" id="{11DBE954-BF13-054C-9BF3-DD45F7B941E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9413" y="1229126"/>
            <a:ext cx="1422400" cy="1422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86527003"/>
      </p:ext>
    </p:extLst>
  </p:cSld>
  <p:clrMapOvr>
    <a:masterClrMapping/>
  </p:clrMapOvr>
  <p:transition spd="slow">
    <p:push dir="u"/>
  </p:transition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74" name="Группа 16"/>
          <p:cNvGrpSpPr>
            <a:grpSpLocks/>
          </p:cNvGrpSpPr>
          <p:nvPr/>
        </p:nvGrpSpPr>
        <p:grpSpPr bwMode="auto">
          <a:xfrm>
            <a:off x="0" y="131763"/>
            <a:ext cx="9144000" cy="785812"/>
            <a:chOff x="0" y="131763"/>
            <a:chExt cx="9144000" cy="785812"/>
          </a:xfrm>
        </p:grpSpPr>
        <p:sp>
          <p:nvSpPr>
            <p:cNvPr id="54283" name="Line 16"/>
            <p:cNvSpPr>
              <a:spLocks noChangeShapeType="1"/>
            </p:cNvSpPr>
            <p:nvPr/>
          </p:nvSpPr>
          <p:spPr bwMode="auto">
            <a:xfrm>
              <a:off x="0" y="62230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84" name="Line 16"/>
            <p:cNvSpPr>
              <a:spLocks noChangeShapeType="1"/>
            </p:cNvSpPr>
            <p:nvPr/>
          </p:nvSpPr>
          <p:spPr bwMode="auto">
            <a:xfrm>
              <a:off x="0" y="69215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pic>
          <p:nvPicPr>
            <p:cNvPr id="54285" name="Picture 2" descr="Logo1_color_CMYK"/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FEFDFB"/>
                </a:clrFrom>
                <a:clrTo>
                  <a:srgbClr val="FEFDFB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138" y="131763"/>
              <a:ext cx="879475" cy="7858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4275" name="TextBox 2"/>
          <p:cNvSpPr txBox="1">
            <a:spLocks noChangeArrowheads="1"/>
          </p:cNvSpPr>
          <p:nvPr/>
        </p:nvSpPr>
        <p:spPr bwMode="auto">
          <a:xfrm>
            <a:off x="-1476672" y="152516"/>
            <a:ext cx="824547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>
              <a:buFont typeface="Arial" panose="020B0604020202020204" pitchFamily="34" charset="0"/>
              <a:buNone/>
            </a:pPr>
            <a:r>
              <a:rPr kumimoji="1" lang="ru-RU" altLang="ru-RU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ТИПИЧНЫЕ  ОШИБКИ </a:t>
            </a:r>
          </a:p>
        </p:txBody>
      </p:sp>
      <p:sp>
        <p:nvSpPr>
          <p:cNvPr id="54276" name="AutoShape 2" descr="http://clipart-library.com/new_gallery/23-233787_red-x-mark-transparent-background.png"/>
          <p:cNvSpPr>
            <a:spLocks noChangeAspect="1" noChangeArrowheads="1"/>
          </p:cNvSpPr>
          <p:nvPr/>
        </p:nvSpPr>
        <p:spPr bwMode="auto">
          <a:xfrm>
            <a:off x="144463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endParaRPr lang="ru-RU" altLang="ru-RU"/>
          </a:p>
        </p:txBody>
      </p:sp>
      <p:sp>
        <p:nvSpPr>
          <p:cNvPr id="2" name="Прямоугольник 1">
            <a:extLst>
              <a:ext uri="{FF2B5EF4-FFF2-40B4-BE49-F238E27FC236}">
                <a16:creationId xmlns:a16="http://schemas.microsoft.com/office/drawing/2014/main" xmlns="" id="{3D2806E7-964B-2E4C-89BF-F74F2CB64347}"/>
              </a:ext>
            </a:extLst>
          </p:cNvPr>
          <p:cNvSpPr/>
          <p:nvPr/>
        </p:nvSpPr>
        <p:spPr>
          <a:xfrm>
            <a:off x="2051720" y="1229126"/>
            <a:ext cx="6787032" cy="480131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marL="285750" indent="-285750">
              <a:buFont typeface="Wingdings" pitchFamily="2" charset="2"/>
              <a:buChar char="Ø"/>
            </a:pPr>
            <a:r>
              <a:rPr lang="ru-RU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неверные банковские реквизиты или адрес доставки почтового перевода застрахованному лицу </a:t>
            </a:r>
            <a:endParaRPr lang="ru-RU" sz="1400" dirty="0">
              <a:solidFill>
                <a:srgbClr val="002060"/>
              </a:solidFill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>
              <a:buFont typeface="Wingdings" pitchFamily="2" charset="2"/>
              <a:buChar char="Ø"/>
            </a:pPr>
            <a:r>
              <a:rPr lang="ru-RU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изменение страхового стажа в разных листках нетрудоспособности при одном страховом случае </a:t>
            </a:r>
            <a:endParaRPr lang="ru-RU" sz="1400" dirty="0">
              <a:solidFill>
                <a:srgbClr val="002060"/>
              </a:solidFill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>
              <a:buFont typeface="Wingdings" pitchFamily="2" charset="2"/>
              <a:buChar char="Ø"/>
            </a:pPr>
            <a:r>
              <a:rPr lang="ru-RU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неправомерное указание не страховых периодов </a:t>
            </a:r>
            <a:endParaRPr lang="ru-RU" sz="1400" dirty="0">
              <a:solidFill>
                <a:srgbClr val="002060"/>
              </a:solidFill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>
              <a:buFont typeface="Wingdings" pitchFamily="2" charset="2"/>
              <a:buChar char="Ø"/>
            </a:pPr>
            <a:r>
              <a:rPr lang="ru-RU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неверное указание периода оплаты за счет ФСС </a:t>
            </a:r>
            <a:endParaRPr lang="ru-RU" sz="1400" dirty="0">
              <a:solidFill>
                <a:srgbClr val="002060"/>
              </a:solidFill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>
              <a:buFont typeface="Wingdings" pitchFamily="2" charset="2"/>
              <a:buChar char="Ø"/>
            </a:pPr>
            <a:r>
              <a:rPr lang="ru-RU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неверное определение дат отпуска по уходу за ребенком </a:t>
            </a:r>
            <a:endParaRPr lang="ru-RU" sz="1400" dirty="0">
              <a:solidFill>
                <a:srgbClr val="002060"/>
              </a:solidFill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>
              <a:buFont typeface="Wingdings" pitchFamily="2" charset="2"/>
              <a:buChar char="Ø"/>
            </a:pPr>
            <a:r>
              <a:rPr lang="ru-RU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неверный̆ перенос сведений с листка нетрудоспособности в бухгалтерскую программу </a:t>
            </a:r>
            <a:endParaRPr lang="ru-RU" sz="1400" dirty="0">
              <a:solidFill>
                <a:srgbClr val="002060"/>
              </a:solidFill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>
              <a:buFont typeface="Wingdings" pitchFamily="2" charset="2"/>
              <a:buChar char="Ø"/>
            </a:pPr>
            <a:r>
              <a:rPr lang="ru-RU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не указано количество </a:t>
            </a:r>
            <a:r>
              <a:rPr lang="ru-RU" dirty="0" err="1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днеи</a:t>
            </a:r>
            <a:r>
              <a:rPr lang="ru-RU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̆, использованных по уходу за больным ребенком в текущем </a:t>
            </a:r>
            <a:r>
              <a:rPr lang="ru-RU" sz="1400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календарном году до перехода на прямые выплаты </a:t>
            </a:r>
            <a:endParaRPr lang="ru-RU" sz="1400" dirty="0">
              <a:solidFill>
                <a:srgbClr val="002060"/>
              </a:solidFill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>
              <a:buFont typeface="Wingdings" pitchFamily="2" charset="2"/>
              <a:buChar char="Ø"/>
            </a:pPr>
            <a:r>
              <a:rPr lang="ru-RU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неверно указана дата выдачи паспорта – данные должны полностью соответствовать указанным в документе </a:t>
            </a:r>
            <a:endParaRPr lang="ru-RU" sz="1400" dirty="0">
              <a:solidFill>
                <a:srgbClr val="002060"/>
              </a:solidFill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>
              <a:buFont typeface="Wingdings" pitchFamily="2" charset="2"/>
              <a:buChar char="Ø"/>
            </a:pPr>
            <a:r>
              <a:rPr lang="ru-RU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исчисления при инвалидности застрахованного </a:t>
            </a:r>
            <a:endParaRPr lang="ru-RU" sz="1400" dirty="0">
              <a:solidFill>
                <a:srgbClr val="002060"/>
              </a:solidFill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>
              <a:buFont typeface="Wingdings" pitchFamily="2" charset="2"/>
              <a:buChar char="Ø"/>
            </a:pPr>
            <a:r>
              <a:rPr lang="ru-RU" dirty="0" err="1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двойное</a:t>
            </a:r>
            <a:r>
              <a:rPr lang="ru-RU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направление пособия при постановке на учет на ранних сроках беременности </a:t>
            </a:r>
            <a:endParaRPr lang="ru-RU" sz="1400" dirty="0">
              <a:solidFill>
                <a:srgbClr val="002060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" name="Рисунок 3">
            <a:extLst>
              <a:ext uri="{FF2B5EF4-FFF2-40B4-BE49-F238E27FC236}">
                <a16:creationId xmlns:a16="http://schemas.microsoft.com/office/drawing/2014/main" xmlns="" id="{11DBE954-BF13-054C-9BF3-DD45F7B941E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9413" y="1229126"/>
            <a:ext cx="1422400" cy="1422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14264745"/>
      </p:ext>
    </p:extLst>
  </p:cSld>
  <p:clrMapOvr>
    <a:masterClrMapping/>
  </p:clrMapOvr>
  <p:transition spd="slow">
    <p:push dir="u"/>
  </p:transition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74" name="Группа 16"/>
          <p:cNvGrpSpPr>
            <a:grpSpLocks/>
          </p:cNvGrpSpPr>
          <p:nvPr/>
        </p:nvGrpSpPr>
        <p:grpSpPr bwMode="auto">
          <a:xfrm>
            <a:off x="0" y="131763"/>
            <a:ext cx="9144000" cy="785812"/>
            <a:chOff x="0" y="131763"/>
            <a:chExt cx="9144000" cy="785812"/>
          </a:xfrm>
        </p:grpSpPr>
        <p:sp>
          <p:nvSpPr>
            <p:cNvPr id="54283" name="Line 16"/>
            <p:cNvSpPr>
              <a:spLocks noChangeShapeType="1"/>
            </p:cNvSpPr>
            <p:nvPr/>
          </p:nvSpPr>
          <p:spPr bwMode="auto">
            <a:xfrm>
              <a:off x="0" y="62230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84" name="Line 16"/>
            <p:cNvSpPr>
              <a:spLocks noChangeShapeType="1"/>
            </p:cNvSpPr>
            <p:nvPr/>
          </p:nvSpPr>
          <p:spPr bwMode="auto">
            <a:xfrm>
              <a:off x="0" y="69215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pic>
          <p:nvPicPr>
            <p:cNvPr id="54285" name="Picture 2" descr="Logo1_color_CMYK"/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FEFDFB"/>
                </a:clrFrom>
                <a:clrTo>
                  <a:srgbClr val="FEFDFB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138" y="131763"/>
              <a:ext cx="879475" cy="7858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4275" name="TextBox 2"/>
          <p:cNvSpPr txBox="1">
            <a:spLocks noChangeArrowheads="1"/>
          </p:cNvSpPr>
          <p:nvPr/>
        </p:nvSpPr>
        <p:spPr bwMode="auto">
          <a:xfrm>
            <a:off x="-1476672" y="152516"/>
            <a:ext cx="824547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>
              <a:buFont typeface="Arial" panose="020B0604020202020204" pitchFamily="34" charset="0"/>
              <a:buNone/>
            </a:pPr>
            <a:r>
              <a:rPr kumimoji="1" lang="ru-RU" altLang="ru-RU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ТИПИЧНЫЕ  ОШИБКИ </a:t>
            </a:r>
          </a:p>
        </p:txBody>
      </p:sp>
      <p:sp>
        <p:nvSpPr>
          <p:cNvPr id="54276" name="AutoShape 2" descr="http://clipart-library.com/new_gallery/23-233787_red-x-mark-transparent-background.png"/>
          <p:cNvSpPr>
            <a:spLocks noChangeAspect="1" noChangeArrowheads="1"/>
          </p:cNvSpPr>
          <p:nvPr/>
        </p:nvSpPr>
        <p:spPr bwMode="auto">
          <a:xfrm>
            <a:off x="144463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endParaRPr lang="ru-RU" altLang="ru-RU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CF979D56-B1FB-5346-9053-2E09E3956E9D}"/>
              </a:ext>
            </a:extLst>
          </p:cNvPr>
          <p:cNvSpPr txBox="1"/>
          <p:nvPr/>
        </p:nvSpPr>
        <p:spPr>
          <a:xfrm>
            <a:off x="1835696" y="1124744"/>
            <a:ext cx="6840760" cy="480131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marL="171450" indent="-171450">
              <a:buFont typeface="Wingdings" pitchFamily="2" charset="2"/>
              <a:buChar char="Ø"/>
            </a:pPr>
            <a:endParaRPr lang="ru-RU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171450" indent="-171450">
              <a:buFont typeface="Wingdings" pitchFamily="2" charset="2"/>
              <a:buChar char="Ø"/>
            </a:pPr>
            <a:r>
              <a:rPr lang="ru-RU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заполнение </a:t>
            </a:r>
            <a:r>
              <a:rPr lang="ru-RU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полеи</a:t>
            </a:r>
            <a:r>
              <a:rPr lang="ru-RU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̆ необязательных </a:t>
            </a:r>
            <a:r>
              <a:rPr lang="ru-RU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для данного страхового случая – например, указание даты начала работы для бессрочных трудовых договоров; </a:t>
            </a:r>
          </a:p>
          <a:p>
            <a:pPr marL="171450" indent="-171450">
              <a:buFont typeface="Wingdings" pitchFamily="2" charset="2"/>
              <a:buChar char="Ø"/>
            </a:pPr>
            <a:r>
              <a:rPr lang="ru-RU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направление листков нетрудоспособности, не подлежащих оплате; </a:t>
            </a:r>
          </a:p>
          <a:p>
            <a:pPr marL="171450" indent="-171450">
              <a:buFont typeface="Wingdings" pitchFamily="2" charset="2"/>
              <a:buChar char="Ø"/>
            </a:pPr>
            <a:r>
              <a:rPr lang="ru-RU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 направлении сведений для назначения и выплаты пособия по беременности и родам, не указана дата родов; </a:t>
            </a:r>
          </a:p>
          <a:p>
            <a:pPr marL="171450" indent="-171450">
              <a:buFont typeface="Wingdings" pitchFamily="2" charset="2"/>
              <a:buChar char="Ø"/>
            </a:pPr>
            <a:r>
              <a:rPr lang="ru-RU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некорректное указание ФИО ребенка</a:t>
            </a:r>
          </a:p>
          <a:p>
            <a:pPr marL="171450" indent="-171450">
              <a:buFont typeface="Wingdings" pitchFamily="2" charset="2"/>
              <a:buChar char="Ø"/>
            </a:pPr>
            <a:r>
              <a:rPr lang="ru-RU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неправильное указание очередности рождения </a:t>
            </a:r>
            <a:r>
              <a:rPr lang="ru-RU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детеи</a:t>
            </a:r>
            <a:r>
              <a:rPr lang="ru-RU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̆</a:t>
            </a:r>
          </a:p>
          <a:p>
            <a:pPr marL="171450" indent="-171450">
              <a:buFont typeface="Wingdings" pitchFamily="2" charset="2"/>
              <a:buChar char="Ø"/>
            </a:pPr>
            <a:r>
              <a:rPr lang="ru-RU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отсутствие данных о среднемесячном заработке при осуществлении ухода за несколькими детьми </a:t>
            </a:r>
          </a:p>
          <a:p>
            <a:pPr marL="171450" indent="-171450">
              <a:buFont typeface="Wingdings" pitchFamily="2" charset="2"/>
              <a:buChar char="Ø"/>
            </a:pPr>
            <a:r>
              <a:rPr lang="ru-RU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неправильное указание </a:t>
            </a:r>
            <a:r>
              <a:rPr lang="ru-RU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районного</a:t>
            </a:r>
            <a:r>
              <a:rPr lang="ru-RU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коэффициента, применяемого при исчислении пособия </a:t>
            </a:r>
          </a:p>
          <a:p>
            <a:pPr marL="171450" indent="-171450">
              <a:buFont typeface="Wingdings" pitchFamily="2" charset="2"/>
              <a:buChar char="Ø"/>
            </a:pPr>
            <a:r>
              <a:rPr lang="ru-RU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отсутствие сведений о справке второго родителя о неполучении пособия</a:t>
            </a:r>
          </a:p>
          <a:p>
            <a:endParaRPr lang="ru-RU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5" name="Рисунок 4">
            <a:extLst>
              <a:ext uri="{FF2B5EF4-FFF2-40B4-BE49-F238E27FC236}">
                <a16:creationId xmlns:a16="http://schemas.microsoft.com/office/drawing/2014/main" xmlns="" id="{C49B1380-F84F-494E-ACA5-0A8BD501264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4559" y="1127829"/>
            <a:ext cx="1422400" cy="1422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30890209"/>
      </p:ext>
    </p:extLst>
  </p:cSld>
  <p:clrMapOvr>
    <a:masterClrMapping/>
  </p:clrMapOvr>
  <p:transition spd="slow">
    <p:push dir="u"/>
  </p:transition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74" name="Группа 16"/>
          <p:cNvGrpSpPr>
            <a:grpSpLocks/>
          </p:cNvGrpSpPr>
          <p:nvPr/>
        </p:nvGrpSpPr>
        <p:grpSpPr bwMode="auto">
          <a:xfrm>
            <a:off x="0" y="131763"/>
            <a:ext cx="9144000" cy="785812"/>
            <a:chOff x="0" y="131763"/>
            <a:chExt cx="9144000" cy="785812"/>
          </a:xfrm>
        </p:grpSpPr>
        <p:sp>
          <p:nvSpPr>
            <p:cNvPr id="54283" name="Line 16"/>
            <p:cNvSpPr>
              <a:spLocks noChangeShapeType="1"/>
            </p:cNvSpPr>
            <p:nvPr/>
          </p:nvSpPr>
          <p:spPr bwMode="auto">
            <a:xfrm>
              <a:off x="0" y="62230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84" name="Line 16"/>
            <p:cNvSpPr>
              <a:spLocks noChangeShapeType="1"/>
            </p:cNvSpPr>
            <p:nvPr/>
          </p:nvSpPr>
          <p:spPr bwMode="auto">
            <a:xfrm>
              <a:off x="0" y="69215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pic>
          <p:nvPicPr>
            <p:cNvPr id="54285" name="Picture 2" descr="Logo1_color_CMYK"/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FEFDFB"/>
                </a:clrFrom>
                <a:clrTo>
                  <a:srgbClr val="FEFDFB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138" y="131763"/>
              <a:ext cx="879475" cy="7858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4275" name="TextBox 2"/>
          <p:cNvSpPr txBox="1">
            <a:spLocks noChangeArrowheads="1"/>
          </p:cNvSpPr>
          <p:nvPr/>
        </p:nvSpPr>
        <p:spPr bwMode="auto">
          <a:xfrm>
            <a:off x="-1476672" y="152516"/>
            <a:ext cx="824547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>
              <a:buFont typeface="Arial" panose="020B0604020202020204" pitchFamily="34" charset="0"/>
              <a:buNone/>
            </a:pPr>
            <a:r>
              <a:rPr kumimoji="1" lang="ru-RU" altLang="ru-RU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ТИПИЧНЫЕ  ОШИБКИ </a:t>
            </a:r>
          </a:p>
        </p:txBody>
      </p:sp>
      <p:sp>
        <p:nvSpPr>
          <p:cNvPr id="54276" name="AutoShape 2" descr="http://clipart-library.com/new_gallery/23-233787_red-x-mark-transparent-background.png"/>
          <p:cNvSpPr>
            <a:spLocks noChangeAspect="1" noChangeArrowheads="1"/>
          </p:cNvSpPr>
          <p:nvPr/>
        </p:nvSpPr>
        <p:spPr bwMode="auto">
          <a:xfrm>
            <a:off x="144463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endParaRPr lang="ru-RU" altLang="ru-RU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CF979D56-B1FB-5346-9053-2E09E3956E9D}"/>
              </a:ext>
            </a:extLst>
          </p:cNvPr>
          <p:cNvSpPr txBox="1"/>
          <p:nvPr/>
        </p:nvSpPr>
        <p:spPr>
          <a:xfrm>
            <a:off x="1835696" y="1018026"/>
            <a:ext cx="6984777" cy="529375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endParaRPr lang="ru-RU" sz="14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171450" indent="-171450">
              <a:buFont typeface="Wingdings" pitchFamily="2" charset="2"/>
              <a:buChar char="Ø"/>
            </a:pPr>
            <a:r>
              <a:rPr lang="ru-RU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если отсутствует запись об отце в свидетельстве о рождении ребенка, в поле делается запись "отца нет" </a:t>
            </a:r>
          </a:p>
          <a:p>
            <a:pPr marL="171450" indent="-171450">
              <a:buFont typeface="Wingdings" pitchFamily="2" charset="2"/>
              <a:buChar char="Ø"/>
            </a:pPr>
            <a:r>
              <a:rPr lang="ru-RU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размер ставки получателя ежемесячного пособия по уходу за ребенком следует указывать всегда 1 – размер пособия не зависит от размера ставки </a:t>
            </a:r>
          </a:p>
          <a:p>
            <a:pPr marL="171450" indent="-171450">
              <a:buFont typeface="Wingdings" pitchFamily="2" charset="2"/>
              <a:buChar char="Ø"/>
            </a:pPr>
            <a:r>
              <a:rPr lang="ru-RU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графе "Дата преждевременного выхода на работу" указывается дата окончания пособия. Это ошибка: пособие будет прекращено на 1 день раньше положенного </a:t>
            </a:r>
          </a:p>
          <a:p>
            <a:pPr marL="171450" indent="-171450">
              <a:buFont typeface="Wingdings" pitchFamily="2" charset="2"/>
              <a:buChar char="Ø"/>
            </a:pPr>
            <a:r>
              <a:rPr lang="ru-RU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указан второй ребёнок, при этом не заполнены данные о первом</a:t>
            </a:r>
          </a:p>
          <a:p>
            <a:pPr marL="171450" indent="-171450">
              <a:buFont typeface="Wingdings" pitchFamily="2" charset="2"/>
              <a:buChar char="Ø"/>
            </a:pPr>
            <a:r>
              <a:rPr lang="ru-RU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графе "Дата окончания отпуска" указывается день, предшествующий дню наступления ребенку 1,5 лет. В этом случае пособие будет прекращено на 1 день раньше положенного </a:t>
            </a:r>
          </a:p>
          <a:p>
            <a:pPr marL="171450" indent="-171450">
              <a:buFont typeface="Wingdings" pitchFamily="2" charset="2"/>
              <a:buChar char="Ø"/>
            </a:pPr>
            <a:r>
              <a:rPr lang="ru-RU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графе "Условия исчисления" ошибочно указывается код 44 (работа в </a:t>
            </a:r>
            <a:r>
              <a:rPr lang="ru-RU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районах</a:t>
            </a:r>
            <a:r>
              <a:rPr lang="ru-RU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Крайнего</a:t>
            </a:r>
            <a:r>
              <a:rPr lang="ru-RU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Севера). Не </a:t>
            </a:r>
            <a:r>
              <a:rPr lang="ru-RU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всякии</a:t>
            </a:r>
            <a:r>
              <a:rPr lang="ru-RU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̆ регион к ним относится </a:t>
            </a:r>
          </a:p>
          <a:p>
            <a:pPr marL="171450" indent="-171450">
              <a:buFont typeface="Wingdings" pitchFamily="2" charset="2"/>
              <a:buChar char="Ø"/>
            </a:pPr>
            <a:r>
              <a:rPr lang="ru-RU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случае получения листка нетрудоспособности с </a:t>
            </a:r>
            <a:r>
              <a:rPr lang="ru-RU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отметкои</a:t>
            </a:r>
            <a:r>
              <a:rPr lang="ru-RU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̆ "Дубликат" в реестре сведений в графе "Дубликат" также следует делать отметку </a:t>
            </a:r>
          </a:p>
        </p:txBody>
      </p:sp>
      <p:pic>
        <p:nvPicPr>
          <p:cNvPr id="5" name="Рисунок 4">
            <a:extLst>
              <a:ext uri="{FF2B5EF4-FFF2-40B4-BE49-F238E27FC236}">
                <a16:creationId xmlns:a16="http://schemas.microsoft.com/office/drawing/2014/main" xmlns="" id="{C49B1380-F84F-494E-ACA5-0A8BD501264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1138" y="1124744"/>
            <a:ext cx="1422400" cy="1422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2635288"/>
      </p:ext>
    </p:extLst>
  </p:cSld>
  <p:clrMapOvr>
    <a:masterClrMapping/>
  </p:clrMapOvr>
  <p:transition spd="slow">
    <p:push dir="u"/>
  </p:transition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22" name="Группа 16"/>
          <p:cNvGrpSpPr>
            <a:grpSpLocks/>
          </p:cNvGrpSpPr>
          <p:nvPr/>
        </p:nvGrpSpPr>
        <p:grpSpPr bwMode="auto">
          <a:xfrm>
            <a:off x="0" y="131763"/>
            <a:ext cx="9144000" cy="785812"/>
            <a:chOff x="0" y="131763"/>
            <a:chExt cx="9144000" cy="785812"/>
          </a:xfrm>
        </p:grpSpPr>
        <p:sp>
          <p:nvSpPr>
            <p:cNvPr id="56343" name="Line 16"/>
            <p:cNvSpPr>
              <a:spLocks noChangeShapeType="1"/>
            </p:cNvSpPr>
            <p:nvPr/>
          </p:nvSpPr>
          <p:spPr bwMode="auto">
            <a:xfrm>
              <a:off x="0" y="62230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344" name="Line 16"/>
            <p:cNvSpPr>
              <a:spLocks noChangeShapeType="1"/>
            </p:cNvSpPr>
            <p:nvPr/>
          </p:nvSpPr>
          <p:spPr bwMode="auto">
            <a:xfrm>
              <a:off x="0" y="69215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pic>
          <p:nvPicPr>
            <p:cNvPr id="56345" name="Picture 2" descr="Logo1_color_CMYK"/>
            <p:cNvPicPr>
              <a:picLocks noChangeAspect="1" noChangeArrowheads="1"/>
            </p:cNvPicPr>
            <p:nvPr/>
          </p:nvPicPr>
          <p:blipFill>
            <a:blip r:embed="rId3">
              <a:clrChange>
                <a:clrFrom>
                  <a:srgbClr val="FEFDFB"/>
                </a:clrFrom>
                <a:clrTo>
                  <a:srgbClr val="FEFDFB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138" y="131763"/>
              <a:ext cx="879475" cy="7858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6323" name="TextBox 11"/>
          <p:cNvSpPr txBox="1">
            <a:spLocks noChangeArrowheads="1"/>
          </p:cNvSpPr>
          <p:nvPr/>
        </p:nvSpPr>
        <p:spPr bwMode="auto">
          <a:xfrm>
            <a:off x="827088" y="66675"/>
            <a:ext cx="7848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16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ПРЕКРАЩЕНИЕ ПРАВА ЗАСТРАХОВАННОГО ЛИЦА НА ПОЛУЧЕНИЕ ЕЖЕМЕСЯЧНОГО ПОСОБИЯ ПО УХОДУ ЗА РЕБЕНКОМ</a:t>
            </a:r>
          </a:p>
        </p:txBody>
      </p:sp>
      <p:sp>
        <p:nvSpPr>
          <p:cNvPr id="56324" name="Прямоугольник 5"/>
          <p:cNvSpPr>
            <a:spLocks noChangeArrowheads="1"/>
          </p:cNvSpPr>
          <p:nvPr/>
        </p:nvSpPr>
        <p:spPr bwMode="auto">
          <a:xfrm>
            <a:off x="96837" y="990221"/>
            <a:ext cx="914400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Страхователь в</a:t>
            </a:r>
            <a:r>
              <a:rPr lang="ru-RU" altLang="ru-RU" sz="16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3-дневный срок </a:t>
            </a:r>
            <a:r>
              <a:rPr lang="ru-RU" alt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направляет в региональное отделение Фонда </a:t>
            </a:r>
            <a:r>
              <a:rPr lang="ru-RU" altLang="ru-RU" sz="16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уведомление</a:t>
            </a:r>
            <a:r>
              <a:rPr lang="ru-RU" altLang="ru-RU" sz="16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16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 прекращении права </a:t>
            </a:r>
            <a:r>
              <a:rPr lang="ru-RU" alt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застрахованного лица на получение ежемесячного пособия по уходу за ребенком </a:t>
            </a:r>
            <a:r>
              <a:rPr lang="ru-RU" altLang="ru-RU" sz="16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следующих случаях</a:t>
            </a:r>
          </a:p>
        </p:txBody>
      </p:sp>
      <p:sp>
        <p:nvSpPr>
          <p:cNvPr id="16" name="Овал 15">
            <a:extLst/>
          </p:cNvPr>
          <p:cNvSpPr/>
          <p:nvPr/>
        </p:nvSpPr>
        <p:spPr>
          <a:xfrm>
            <a:off x="900230" y="1882774"/>
            <a:ext cx="1484312" cy="151130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56326" name="Прямоугольник 7"/>
          <p:cNvSpPr>
            <a:spLocks noChangeArrowheads="1"/>
          </p:cNvSpPr>
          <p:nvPr/>
        </p:nvSpPr>
        <p:spPr bwMode="auto">
          <a:xfrm>
            <a:off x="211138" y="3503067"/>
            <a:ext cx="2848694" cy="52387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sz="1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прекращение с работником </a:t>
            </a:r>
          </a:p>
          <a:p>
            <a:pPr algn="ctr" eaLnBrk="1" hangingPunct="1"/>
            <a:r>
              <a:rPr lang="ru-RU" altLang="ru-RU" sz="1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трудовых отношений</a:t>
            </a:r>
          </a:p>
        </p:txBody>
      </p:sp>
      <p:pic>
        <p:nvPicPr>
          <p:cNvPr id="56327" name="Рисунок 2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7372" t="19334" r="8609" b="21651"/>
          <a:stretch>
            <a:fillRect/>
          </a:stretch>
        </p:blipFill>
        <p:spPr bwMode="auto">
          <a:xfrm>
            <a:off x="1320068" y="2007307"/>
            <a:ext cx="663575" cy="1214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" name="Овал 24">
            <a:extLst/>
          </p:cNvPr>
          <p:cNvSpPr/>
          <p:nvPr/>
        </p:nvSpPr>
        <p:spPr>
          <a:xfrm>
            <a:off x="3622675" y="2416175"/>
            <a:ext cx="1516063" cy="1506538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56329" name="Прямоугольник 10"/>
          <p:cNvSpPr>
            <a:spLocks noChangeArrowheads="1"/>
          </p:cNvSpPr>
          <p:nvPr/>
        </p:nvSpPr>
        <p:spPr bwMode="auto">
          <a:xfrm>
            <a:off x="3246437" y="3984625"/>
            <a:ext cx="2621707" cy="738664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sz="1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начало (возобновление) его работы на условиях полного рабочего дня</a:t>
            </a:r>
          </a:p>
        </p:txBody>
      </p:sp>
      <p:pic>
        <p:nvPicPr>
          <p:cNvPr id="56330" name="Рисунок 29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2" t="6390" r="10519" b="16910"/>
          <a:stretch>
            <a:fillRect/>
          </a:stretch>
        </p:blipFill>
        <p:spPr bwMode="auto">
          <a:xfrm>
            <a:off x="3892550" y="2609850"/>
            <a:ext cx="974725" cy="1049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6331" name="Прямоугольник 13"/>
          <p:cNvSpPr>
            <a:spLocks noChangeArrowheads="1"/>
          </p:cNvSpPr>
          <p:nvPr/>
        </p:nvSpPr>
        <p:spPr bwMode="auto">
          <a:xfrm>
            <a:off x="6024228" y="3394074"/>
            <a:ext cx="2961022" cy="52322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sz="1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смерть его ребенка, </a:t>
            </a:r>
          </a:p>
          <a:p>
            <a:pPr algn="ctr" eaLnBrk="1" hangingPunct="1"/>
            <a:r>
              <a:rPr lang="ru-RU" altLang="ru-RU" sz="1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либо лишение родительских прав</a:t>
            </a:r>
          </a:p>
        </p:txBody>
      </p:sp>
      <p:sp>
        <p:nvSpPr>
          <p:cNvPr id="34" name="Овал 33">
            <a:extLst/>
          </p:cNvPr>
          <p:cNvSpPr/>
          <p:nvPr/>
        </p:nvSpPr>
        <p:spPr>
          <a:xfrm>
            <a:off x="6449218" y="1785955"/>
            <a:ext cx="1522413" cy="1520825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pic>
        <p:nvPicPr>
          <p:cNvPr id="56333" name="Рисунок 34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372" t="2100" r="10049" b="8652"/>
          <a:stretch>
            <a:fillRect/>
          </a:stretch>
        </p:blipFill>
        <p:spPr bwMode="auto">
          <a:xfrm>
            <a:off x="6794499" y="1985963"/>
            <a:ext cx="831850" cy="1162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6334" name="Прямоугольник 15"/>
          <p:cNvSpPr>
            <a:spLocks noChangeArrowheads="1"/>
          </p:cNvSpPr>
          <p:nvPr/>
        </p:nvSpPr>
        <p:spPr bwMode="auto">
          <a:xfrm>
            <a:off x="179511" y="5771630"/>
            <a:ext cx="2944688" cy="95410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sz="1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очередной ежегодный </a:t>
            </a:r>
          </a:p>
          <a:p>
            <a:pPr algn="ctr" eaLnBrk="1" hangingPunct="1"/>
            <a:r>
              <a:rPr lang="ru-RU" altLang="ru-RU" sz="1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отпуск лица, работающего на условиях неполного рабочего времени</a:t>
            </a:r>
          </a:p>
        </p:txBody>
      </p:sp>
      <p:sp>
        <p:nvSpPr>
          <p:cNvPr id="56335" name="Прямоугольник 17"/>
          <p:cNvSpPr>
            <a:spLocks noChangeArrowheads="1"/>
          </p:cNvSpPr>
          <p:nvPr/>
        </p:nvSpPr>
        <p:spPr bwMode="auto">
          <a:xfrm>
            <a:off x="3246438" y="6294438"/>
            <a:ext cx="2621706" cy="52387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sz="1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начало отпуска по беременности и родам</a:t>
            </a:r>
          </a:p>
        </p:txBody>
      </p:sp>
      <p:sp>
        <p:nvSpPr>
          <p:cNvPr id="56336" name="TextBox 8"/>
          <p:cNvSpPr txBox="1">
            <a:spLocks noChangeArrowheads="1"/>
          </p:cNvSpPr>
          <p:nvPr/>
        </p:nvSpPr>
        <p:spPr bwMode="auto">
          <a:xfrm>
            <a:off x="6024228" y="5564875"/>
            <a:ext cx="3030537" cy="116955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sz="1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иные случая прекращения </a:t>
            </a:r>
          </a:p>
          <a:p>
            <a:pPr algn="ctr" eaLnBrk="1" hangingPunct="1"/>
            <a:r>
              <a:rPr lang="ru-RU" altLang="ru-RU" sz="1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обстоятельств, наличие которых  явилось основанием  для назначения и выплаты </a:t>
            </a:r>
          </a:p>
          <a:p>
            <a:pPr algn="ctr" eaLnBrk="1" hangingPunct="1"/>
            <a:r>
              <a:rPr lang="ru-RU" altLang="ru-RU" sz="1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соответствующего пособия</a:t>
            </a:r>
          </a:p>
        </p:txBody>
      </p:sp>
      <p:sp>
        <p:nvSpPr>
          <p:cNvPr id="47" name="Овал 46">
            <a:extLst/>
          </p:cNvPr>
          <p:cNvSpPr/>
          <p:nvPr/>
        </p:nvSpPr>
        <p:spPr>
          <a:xfrm>
            <a:off x="882230" y="4196638"/>
            <a:ext cx="1484312" cy="151130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pic>
        <p:nvPicPr>
          <p:cNvPr id="56338" name="Рисунок 1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5377" y="4429918"/>
            <a:ext cx="1071562" cy="989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" name="Овал 48">
            <a:extLst/>
          </p:cNvPr>
          <p:cNvSpPr/>
          <p:nvPr/>
        </p:nvSpPr>
        <p:spPr>
          <a:xfrm>
            <a:off x="3571875" y="4722813"/>
            <a:ext cx="1484313" cy="151130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pic>
        <p:nvPicPr>
          <p:cNvPr id="56340" name="Рисунок 49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575" y="4924425"/>
            <a:ext cx="830263" cy="1074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" name="Овал 50">
            <a:extLst/>
          </p:cNvPr>
          <p:cNvSpPr/>
          <p:nvPr/>
        </p:nvSpPr>
        <p:spPr>
          <a:xfrm>
            <a:off x="6794499" y="4004588"/>
            <a:ext cx="1485900" cy="1508125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pic>
        <p:nvPicPr>
          <p:cNvPr id="56342" name="Рисунок 51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44517" y="4294981"/>
            <a:ext cx="1050925" cy="871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slow">
    <p:push dir="u"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9" name="TextBox 17">
            <a:extLst>
              <a:ext uri="{FF2B5EF4-FFF2-40B4-BE49-F238E27FC236}">
                <a16:creationId xmlns:a16="http://schemas.microsoft.com/office/drawing/2014/main" xmlns="" id="{86D554C3-F1B2-6A48-A0C2-212A11721A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79542" y="174665"/>
            <a:ext cx="757555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449263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 defTabSz="449263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 defTabSz="449263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 defTabSz="449263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 defTabSz="449263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Font typeface="Times New Roman" panose="02020603050405020304" pitchFamily="18" charset="0"/>
              <a:buNone/>
            </a:pPr>
            <a:r>
              <a:rPr kumimoji="0" lang="ru-RU" altLang="ru-RU" sz="1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ЭЛН </a:t>
            </a:r>
          </a:p>
        </p:txBody>
      </p:sp>
      <p:grpSp>
        <p:nvGrpSpPr>
          <p:cNvPr id="17412" name="Группа 16">
            <a:extLst>
              <a:ext uri="{FF2B5EF4-FFF2-40B4-BE49-F238E27FC236}">
                <a16:creationId xmlns:a16="http://schemas.microsoft.com/office/drawing/2014/main" xmlns="" id="{1C8D90DA-442B-254B-9E42-10AEE6FBBB6E}"/>
              </a:ext>
            </a:extLst>
          </p:cNvPr>
          <p:cNvGrpSpPr>
            <a:grpSpLocks/>
          </p:cNvGrpSpPr>
          <p:nvPr/>
        </p:nvGrpSpPr>
        <p:grpSpPr bwMode="auto">
          <a:xfrm>
            <a:off x="0" y="131763"/>
            <a:ext cx="9144000" cy="785812"/>
            <a:chOff x="0" y="131763"/>
            <a:chExt cx="9144000" cy="785812"/>
          </a:xfrm>
        </p:grpSpPr>
        <p:sp>
          <p:nvSpPr>
            <p:cNvPr id="17463" name="Line 16">
              <a:extLst>
                <a:ext uri="{FF2B5EF4-FFF2-40B4-BE49-F238E27FC236}">
                  <a16:creationId xmlns:a16="http://schemas.microsoft.com/office/drawing/2014/main" xmlns="" id="{CB7AB8F9-90C0-6948-87BA-47560508E2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0" y="62230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7464" name="Line 16">
              <a:extLst>
                <a:ext uri="{FF2B5EF4-FFF2-40B4-BE49-F238E27FC236}">
                  <a16:creationId xmlns:a16="http://schemas.microsoft.com/office/drawing/2014/main" xmlns="" id="{C7D5B841-7C67-064E-B108-3EC5312F83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0" y="69215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pic>
          <p:nvPicPr>
            <p:cNvPr id="17465" name="Picture 2" descr="Logo1_color_CMYK">
              <a:extLst>
                <a:ext uri="{FF2B5EF4-FFF2-40B4-BE49-F238E27FC236}">
                  <a16:creationId xmlns:a16="http://schemas.microsoft.com/office/drawing/2014/main" xmlns="" id="{E10D8C0A-D683-3A48-8061-067DD50EAE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FEFDFB"/>
                </a:clrFrom>
                <a:clrTo>
                  <a:srgbClr val="FEFDFB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138" y="131763"/>
              <a:ext cx="879475" cy="7858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" name="Прямоугольник 2">
            <a:extLst>
              <a:ext uri="{FF2B5EF4-FFF2-40B4-BE49-F238E27FC236}">
                <a16:creationId xmlns:a16="http://schemas.microsoft.com/office/drawing/2014/main" xmlns="" id="{EA35A091-869F-CC4D-9BEA-0A8011C95199}"/>
              </a:ext>
            </a:extLst>
          </p:cNvPr>
          <p:cNvSpPr/>
          <p:nvPr/>
        </p:nvSpPr>
        <p:spPr>
          <a:xfrm>
            <a:off x="107105" y="4491443"/>
            <a:ext cx="3456384" cy="163121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algn="ctr"/>
            <a:r>
              <a:rPr lang="ru-RU" sz="25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Подробнее на сайте Фонда: </a:t>
            </a:r>
            <a:r>
              <a:rPr lang="en-US" sz="25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3"/>
              </a:rPr>
              <a:t>http://</a:t>
            </a:r>
            <a:r>
              <a:rPr lang="en-US" sz="25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3"/>
              </a:rPr>
              <a:t>r38.fss.ru/119772/250232/index.shtml</a:t>
            </a:r>
            <a:r>
              <a:rPr lang="ru-RU" sz="25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ru-RU" sz="25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2" name="Рисунок 11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9387" t="10800" r="9051" b="8001"/>
          <a:stretch/>
        </p:blipFill>
        <p:spPr>
          <a:xfrm rot="904248">
            <a:off x="1845222" y="1287073"/>
            <a:ext cx="985789" cy="2088232"/>
          </a:xfrm>
          <a:prstGeom prst="rect">
            <a:avLst/>
          </a:prstGeom>
        </p:spPr>
      </p:pic>
      <p:pic>
        <p:nvPicPr>
          <p:cNvPr id="13" name="Рисунок 12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9387" t="10800" r="9051" b="8001"/>
          <a:stretch/>
        </p:blipFill>
        <p:spPr>
          <a:xfrm rot="113856">
            <a:off x="1329559" y="1235051"/>
            <a:ext cx="985789" cy="2088232"/>
          </a:xfrm>
          <a:prstGeom prst="rect">
            <a:avLst/>
          </a:prstGeom>
        </p:spPr>
      </p:pic>
      <p:pic>
        <p:nvPicPr>
          <p:cNvPr id="14" name="Рисунок 13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9387" t="10800" r="9051" b="8001"/>
          <a:stretch/>
        </p:blipFill>
        <p:spPr>
          <a:xfrm rot="20641936">
            <a:off x="885465" y="1311193"/>
            <a:ext cx="985789" cy="2088232"/>
          </a:xfrm>
          <a:prstGeom prst="rect">
            <a:avLst/>
          </a:prstGeom>
        </p:spPr>
      </p:pic>
      <p:pic>
        <p:nvPicPr>
          <p:cNvPr id="15" name="Рисунок 14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9387" t="10800" r="9051" b="8001"/>
          <a:stretch/>
        </p:blipFill>
        <p:spPr>
          <a:xfrm rot="19917832">
            <a:off x="416584" y="1512756"/>
            <a:ext cx="985789" cy="2088232"/>
          </a:xfrm>
          <a:prstGeom prst="rect">
            <a:avLst/>
          </a:prstGeom>
        </p:spPr>
      </p:pic>
      <p:sp>
        <p:nvSpPr>
          <p:cNvPr id="18" name="Прямоугольник 17">
            <a:extLst>
              <a:ext uri="{FF2B5EF4-FFF2-40B4-BE49-F238E27FC236}">
                <a16:creationId xmlns:a16="http://schemas.microsoft.com/office/drawing/2014/main" xmlns="" id="{EA35A091-869F-CC4D-9BEA-0A8011C95199}"/>
              </a:ext>
            </a:extLst>
          </p:cNvPr>
          <p:cNvSpPr/>
          <p:nvPr/>
        </p:nvSpPr>
        <p:spPr>
          <a:xfrm>
            <a:off x="3707488" y="944022"/>
            <a:ext cx="5508104" cy="355481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algn="ctr"/>
            <a:r>
              <a:rPr lang="ru-RU" sz="25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Электронный больничный лист </a:t>
            </a:r>
            <a:endParaRPr lang="ru-RU" sz="2500" b="1" dirty="0" smtClean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ru-RU" sz="25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  </a:t>
            </a:r>
            <a:r>
              <a:rPr lang="ru-RU" sz="25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«прямые выплаты» помогут </a:t>
            </a:r>
            <a:r>
              <a:rPr lang="ru-RU" sz="25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Вам</a:t>
            </a:r>
            <a:endParaRPr lang="ru-RU" sz="25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endParaRPr lang="ru-RU" sz="25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 algn="ctr">
              <a:buFont typeface="Wingdings" pitchFamily="2" charset="2"/>
              <a:buChar char="ü"/>
            </a:pPr>
            <a:r>
              <a:rPr lang="ru-RU" sz="25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сократить время на ввод первичной документации</a:t>
            </a:r>
          </a:p>
          <a:p>
            <a:pPr algn="ctr"/>
            <a:endParaRPr lang="ru-RU" sz="25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 algn="ctr">
              <a:buFont typeface="Wingdings" pitchFamily="2" charset="2"/>
              <a:buChar char="ü"/>
            </a:pPr>
            <a:r>
              <a:rPr lang="ru-RU" sz="25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исключить ошибки при расчете</a:t>
            </a:r>
          </a:p>
          <a:p>
            <a:pPr algn="ctr"/>
            <a:endParaRPr lang="ru-RU" sz="25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 algn="ctr">
              <a:buFont typeface="Wingdings" pitchFamily="2" charset="2"/>
              <a:buChar char="ü"/>
            </a:pPr>
            <a:r>
              <a:rPr lang="ru-RU" sz="25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упростить взаимодействие с ФСС</a:t>
            </a:r>
          </a:p>
        </p:txBody>
      </p:sp>
      <p:pic>
        <p:nvPicPr>
          <p:cNvPr id="11" name="Рисунок 10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9387" t="10800" r="9051" b="8001"/>
          <a:stretch/>
        </p:blipFill>
        <p:spPr>
          <a:xfrm rot="1658058">
            <a:off x="2293636" y="1452586"/>
            <a:ext cx="985789" cy="20882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428668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74" name="Группа 16"/>
          <p:cNvGrpSpPr>
            <a:grpSpLocks/>
          </p:cNvGrpSpPr>
          <p:nvPr/>
        </p:nvGrpSpPr>
        <p:grpSpPr bwMode="auto">
          <a:xfrm>
            <a:off x="0" y="131763"/>
            <a:ext cx="9144000" cy="785812"/>
            <a:chOff x="0" y="131763"/>
            <a:chExt cx="9144000" cy="785812"/>
          </a:xfrm>
        </p:grpSpPr>
        <p:sp>
          <p:nvSpPr>
            <p:cNvPr id="54283" name="Line 16"/>
            <p:cNvSpPr>
              <a:spLocks noChangeShapeType="1"/>
            </p:cNvSpPr>
            <p:nvPr/>
          </p:nvSpPr>
          <p:spPr bwMode="auto">
            <a:xfrm>
              <a:off x="0" y="62230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84" name="Line 16"/>
            <p:cNvSpPr>
              <a:spLocks noChangeShapeType="1"/>
            </p:cNvSpPr>
            <p:nvPr/>
          </p:nvSpPr>
          <p:spPr bwMode="auto">
            <a:xfrm>
              <a:off x="0" y="69215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pic>
          <p:nvPicPr>
            <p:cNvPr id="54285" name="Picture 2" descr="Logo1_color_CMYK"/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FEFDFB"/>
                </a:clrFrom>
                <a:clrTo>
                  <a:srgbClr val="FEFDFB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138" y="131763"/>
              <a:ext cx="879475" cy="7858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4275" name="TextBox 2"/>
          <p:cNvSpPr txBox="1">
            <a:spLocks noChangeArrowheads="1"/>
          </p:cNvSpPr>
          <p:nvPr/>
        </p:nvSpPr>
        <p:spPr bwMode="auto">
          <a:xfrm>
            <a:off x="107950" y="0"/>
            <a:ext cx="82454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>
              <a:buFont typeface="Arial" panose="020B0604020202020204" pitchFamily="34" charset="0"/>
              <a:buNone/>
            </a:pPr>
            <a:r>
              <a:rPr kumimoji="1" lang="ru-RU" altLang="ru-RU" sz="16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ОСНОВАНИЯ ДЛЯ ОТКАЗА В НАЗНАЧЕНИИ И ВЫПЛАТЕ </a:t>
            </a:r>
          </a:p>
          <a:p>
            <a:pPr algn="ctr">
              <a:buFont typeface="Arial" panose="020B0604020202020204" pitchFamily="34" charset="0"/>
              <a:buNone/>
            </a:pPr>
            <a:r>
              <a:rPr kumimoji="1" lang="ru-RU" altLang="ru-RU" sz="16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ПОСОБИЯ ПО ВРЕМЕННОЙ НЕТРУДОСПОСОБНОСТИ</a:t>
            </a:r>
            <a:endParaRPr kumimoji="1" lang="ru-RU" altLang="ru-RU" sz="160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4276" name="AutoShape 2" descr="http://clipart-library.com/new_gallery/23-233787_red-x-mark-transparent-background.png"/>
          <p:cNvSpPr>
            <a:spLocks noChangeAspect="1" noChangeArrowheads="1"/>
          </p:cNvSpPr>
          <p:nvPr/>
        </p:nvSpPr>
        <p:spPr bwMode="auto">
          <a:xfrm>
            <a:off x="144463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endParaRPr lang="ru-RU" altLang="ru-RU"/>
          </a:p>
        </p:txBody>
      </p:sp>
      <p:sp>
        <p:nvSpPr>
          <p:cNvPr id="25" name="Скругленный прямоугольник 24">
            <a:extLst/>
          </p:cNvPr>
          <p:cNvSpPr/>
          <p:nvPr/>
        </p:nvSpPr>
        <p:spPr>
          <a:xfrm>
            <a:off x="1763687" y="1320070"/>
            <a:ext cx="6433159" cy="1890712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381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900" dirty="0">
              <a:solidFill>
                <a:schemeClr val="tx2"/>
              </a:solidFill>
            </a:endParaRPr>
          </a:p>
        </p:txBody>
      </p:sp>
      <p:sp>
        <p:nvSpPr>
          <p:cNvPr id="54278" name="Прямоугольник 25"/>
          <p:cNvSpPr>
            <a:spLocks noChangeArrowheads="1"/>
          </p:cNvSpPr>
          <p:nvPr/>
        </p:nvSpPr>
        <p:spPr bwMode="auto">
          <a:xfrm>
            <a:off x="2455862" y="1557310"/>
            <a:ext cx="5241925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2857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>
              <a:buClr>
                <a:srgbClr val="C00000"/>
              </a:buClr>
              <a:buFont typeface="Wingdings" panose="05000000000000000000" pitchFamily="2" charset="2"/>
              <a:buChar char="ü"/>
            </a:pPr>
            <a:r>
              <a:rPr lang="ru-RU" altLang="ru-RU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Наступление временной нетрудоспособности в результате установленного судом умышленного причинения застрахованным лицом вреда своему здоровью или попытки самоубийства</a:t>
            </a:r>
          </a:p>
        </p:txBody>
      </p:sp>
      <p:sp>
        <p:nvSpPr>
          <p:cNvPr id="27" name="Скругленный прямоугольник 26">
            <a:extLst/>
          </p:cNvPr>
          <p:cNvSpPr/>
          <p:nvPr/>
        </p:nvSpPr>
        <p:spPr>
          <a:xfrm>
            <a:off x="1800225" y="3838701"/>
            <a:ext cx="6553200" cy="1747838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381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900" dirty="0">
              <a:solidFill>
                <a:schemeClr val="tx2"/>
              </a:solidFill>
            </a:endParaRPr>
          </a:p>
        </p:txBody>
      </p:sp>
      <p:sp>
        <p:nvSpPr>
          <p:cNvPr id="54280" name="Прямоугольник 27"/>
          <p:cNvSpPr>
            <a:spLocks noChangeArrowheads="1"/>
          </p:cNvSpPr>
          <p:nvPr/>
        </p:nvSpPr>
        <p:spPr bwMode="auto">
          <a:xfrm>
            <a:off x="2367547" y="4077072"/>
            <a:ext cx="5105400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2857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>
              <a:buClr>
                <a:srgbClr val="C00000"/>
              </a:buClr>
              <a:buFont typeface="Wingdings" panose="05000000000000000000" pitchFamily="2" charset="2"/>
              <a:buChar char="ü"/>
            </a:pPr>
            <a:r>
              <a:rPr lang="ru-RU" altLang="ru-RU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Наступление временной нетрудоспособности вследствие совершения застрахованным лицом умышленного преступления</a:t>
            </a:r>
          </a:p>
        </p:txBody>
      </p:sp>
      <p:pic>
        <p:nvPicPr>
          <p:cNvPr id="7" name="Рисунок 6">
            <a:extLst>
              <a:ext uri="{FF2B5EF4-FFF2-40B4-BE49-F238E27FC236}">
                <a16:creationId xmlns:a16="http://schemas.microsoft.com/office/drawing/2014/main" xmlns="" id="{E50A79DB-C5AD-E24C-A9A4-F77E708BEFB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4463" y="2283292"/>
            <a:ext cx="1549400" cy="1721772"/>
          </a:xfrm>
          <a:prstGeom prst="rect">
            <a:avLst/>
          </a:prstGeom>
        </p:spPr>
      </p:pic>
    </p:spTree>
  </p:cSld>
  <p:clrMapOvr>
    <a:masterClrMapping/>
  </p:clrMapOvr>
  <p:transition spd="slow">
    <p:push dir="u"/>
  </p:transition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298" name="Группа 16"/>
          <p:cNvGrpSpPr>
            <a:grpSpLocks/>
          </p:cNvGrpSpPr>
          <p:nvPr/>
        </p:nvGrpSpPr>
        <p:grpSpPr bwMode="auto">
          <a:xfrm>
            <a:off x="0" y="131763"/>
            <a:ext cx="9144000" cy="785812"/>
            <a:chOff x="0" y="131763"/>
            <a:chExt cx="9144000" cy="785812"/>
          </a:xfrm>
        </p:grpSpPr>
        <p:sp>
          <p:nvSpPr>
            <p:cNvPr id="55303" name="Line 16"/>
            <p:cNvSpPr>
              <a:spLocks noChangeShapeType="1"/>
            </p:cNvSpPr>
            <p:nvPr/>
          </p:nvSpPr>
          <p:spPr bwMode="auto">
            <a:xfrm>
              <a:off x="0" y="62230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304" name="Line 16"/>
            <p:cNvSpPr>
              <a:spLocks noChangeShapeType="1"/>
            </p:cNvSpPr>
            <p:nvPr/>
          </p:nvSpPr>
          <p:spPr bwMode="auto">
            <a:xfrm>
              <a:off x="0" y="69215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pic>
          <p:nvPicPr>
            <p:cNvPr id="55305" name="Picture 2" descr="Logo1_color_CMYK"/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FEFDFB"/>
                </a:clrFrom>
                <a:clrTo>
                  <a:srgbClr val="FEFDFB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138" y="131763"/>
              <a:ext cx="879475" cy="7858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5299" name="TextBox 10"/>
          <p:cNvSpPr txBox="1">
            <a:spLocks noChangeArrowheads="1"/>
          </p:cNvSpPr>
          <p:nvPr/>
        </p:nvSpPr>
        <p:spPr bwMode="auto">
          <a:xfrm>
            <a:off x="0" y="152400"/>
            <a:ext cx="738028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2000" b="1">
                <a:solidFill>
                  <a:srgbClr val="FF0000"/>
                </a:solidFill>
              </a:rPr>
              <a:t> </a:t>
            </a:r>
            <a:r>
              <a:rPr lang="ru-RU" altLang="ru-RU" sz="20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ВЫПЛАТА ПОСОБИЙ НАСЛЕДНИКАМ</a:t>
            </a:r>
          </a:p>
        </p:txBody>
      </p:sp>
      <p:sp>
        <p:nvSpPr>
          <p:cNvPr id="12" name="Прямоугольник 11">
            <a:extLst/>
          </p:cNvPr>
          <p:cNvSpPr/>
          <p:nvPr/>
        </p:nvSpPr>
        <p:spPr>
          <a:xfrm>
            <a:off x="1835696" y="1124744"/>
            <a:ext cx="6780360" cy="526297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>
            <a:lvl1pPr marL="285750" indent="-28575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just" eaLnBrk="1" hangingPunct="1">
              <a:buFont typeface="Wingdings" panose="05000000000000000000" pitchFamily="2" charset="2"/>
              <a:buChar char="Ø"/>
              <a:defRPr/>
            </a:pPr>
            <a:r>
              <a:rPr kumimoji="0" lang="ru-RU" alt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соответствии с п. 9 «Положения об особенностях назначения и выплаты в 2012-2020 годах застрахованным лицам страхового обеспечения по обязательному социальному страхованию на случай временной нетрудоспособности и в связи с материнством и иных выплат в субъектах Российской Федерации, участвующих в реализации пилотного проекта», утвержденного постановлением Правительства Российской Федерации от 21.04.2011 № 294 начисленные суммы пособий, не полученные в связи со смертью застрахованного лица, выплачиваются в порядке, установленном гражданским законодательством Российской Федерации.</a:t>
            </a:r>
          </a:p>
          <a:p>
            <a:pPr marL="0" indent="0" algn="just" eaLnBrk="1" hangingPunct="1">
              <a:defRPr/>
            </a:pPr>
            <a:endParaRPr kumimoji="0" lang="ru-RU" altLang="ru-RU" sz="16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 eaLnBrk="1" hangingPunct="1">
              <a:buFont typeface="Wingdings" panose="05000000000000000000" pitchFamily="2" charset="2"/>
              <a:buChar char="Ø"/>
              <a:defRPr/>
            </a:pPr>
            <a:r>
              <a:rPr kumimoji="0" lang="ru-RU" alt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соответствии со ст. 1183 Гражданского кодекса Российской Федерации, право получения подлежавших выплате наследодателю, но не полученных им при жизни по какой-либо причине сумм заработной платы и приравненных к ней платежей, пенсий, стипендий, пособий по социальному страхованию, возмещения вреда, причиненного жизни или здоровью, алиментов и иных денежных сумм, предоставленных гражданину в качестве средств к существованию, принадлежит проживавшим совместно с умершим членам его семьи, а также его нетрудоспособным иждивенцам независимо от того, проживали они совместно с умершим или не проживали</a:t>
            </a:r>
          </a:p>
        </p:txBody>
      </p:sp>
      <p:pic>
        <p:nvPicPr>
          <p:cNvPr id="3" name="Рисунок 2">
            <a:extLst>
              <a:ext uri="{FF2B5EF4-FFF2-40B4-BE49-F238E27FC236}">
                <a16:creationId xmlns:a16="http://schemas.microsoft.com/office/drawing/2014/main" xmlns="" id="{36555D91-4BA8-0E4F-ADF2-4ECAF8A0DD9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2527" y="1340768"/>
            <a:ext cx="1422400" cy="1422400"/>
          </a:xfrm>
          <a:prstGeom prst="rect">
            <a:avLst/>
          </a:prstGeom>
        </p:spPr>
      </p:pic>
    </p:spTree>
  </p:cSld>
  <p:clrMapOvr>
    <a:masterClrMapping/>
  </p:clrMapOvr>
  <p:transition spd="slow">
    <p:push dir="u"/>
  </p:transition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AutoShape 12" descr="https://yt3.ggpht.com/a/AGF-l7__sYnf4xhmKuoBLa03HF2pn7MAItZNxQ08ng=s900-c-k-c0xffffffff-no-rj-mo"/>
          <p:cNvSpPr>
            <a:spLocks noChangeAspect="1" noChangeArrowheads="1"/>
          </p:cNvSpPr>
          <p:nvPr/>
        </p:nvSpPr>
        <p:spPr bwMode="auto">
          <a:xfrm>
            <a:off x="144463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endParaRPr lang="ru-RU" altLang="ru-RU"/>
          </a:p>
        </p:txBody>
      </p:sp>
      <p:sp>
        <p:nvSpPr>
          <p:cNvPr id="60419" name="Прямоугольник 1"/>
          <p:cNvSpPr>
            <a:spLocks noChangeArrowheads="1"/>
          </p:cNvSpPr>
          <p:nvPr/>
        </p:nvSpPr>
        <p:spPr bwMode="auto">
          <a:xfrm>
            <a:off x="346075" y="822325"/>
            <a:ext cx="848677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1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СТРАХОВАТЕЛЬ НЕ НАПРАВЛЯЕТ В ФОНД ДОКУМЕНТЫ ИЛИ РЕЕСТР СВЕДЕНИЙ </a:t>
            </a:r>
          </a:p>
          <a:p>
            <a:pPr algn="ctr"/>
            <a:r>
              <a:rPr lang="ru-RU" altLang="ru-RU" sz="12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 ПРОПУСКЕ СРОКОВ ОБРАЩЕНИЯ ЗАСТРАХОВАННОГО ЛИЦА К СТРАХОВАТЕЛЮ ЗА ПОСОБИЕМ </a:t>
            </a:r>
          </a:p>
          <a:p>
            <a:pPr algn="ctr"/>
            <a:r>
              <a:rPr lang="ru-RU" altLang="ru-RU" sz="12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БЕЗ УВАЖИТЕЛЬНЫХ ПРИЧИН</a:t>
            </a:r>
          </a:p>
        </p:txBody>
      </p:sp>
      <p:sp>
        <p:nvSpPr>
          <p:cNvPr id="16" name="Прямоугольник 15">
            <a:extLst/>
          </p:cNvPr>
          <p:cNvSpPr/>
          <p:nvPr/>
        </p:nvSpPr>
        <p:spPr>
          <a:xfrm>
            <a:off x="1733651" y="1598830"/>
            <a:ext cx="7014813" cy="471048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E46C0A"/>
              </a:buClr>
              <a:defRPr/>
            </a:pPr>
            <a:endParaRPr kumimoji="0" lang="ru-RU" altLang="ru-RU" sz="1600" b="1" dirty="0">
              <a:solidFill>
                <a:srgbClr val="FF0000"/>
              </a:solidFill>
            </a:endParaRPr>
          </a:p>
          <a:p>
            <a:pPr algn="ctr" eaLnBrk="1" hangingPunct="1">
              <a:buClr>
                <a:srgbClr val="E46C0A"/>
              </a:buClr>
              <a:defRPr/>
            </a:pPr>
            <a:r>
              <a:rPr kumimoji="0" lang="ru-RU" altLang="ru-RU" sz="1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УВАЖИТЕЛЬНЫЕ ПРИЧИНЫ </a:t>
            </a:r>
          </a:p>
          <a:p>
            <a:pPr algn="ctr" eaLnBrk="1" hangingPunct="1">
              <a:buClr>
                <a:srgbClr val="E46C0A"/>
              </a:buClr>
              <a:defRPr/>
            </a:pPr>
            <a:r>
              <a:rPr kumimoji="0" lang="ru-RU" altLang="ru-RU" sz="1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Приказ </a:t>
            </a:r>
            <a:r>
              <a:rPr kumimoji="0" lang="ru-RU" altLang="ru-RU" sz="14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Минздравсоцразвития</a:t>
            </a:r>
            <a:r>
              <a:rPr kumimoji="0" lang="ru-RU" altLang="ru-RU" sz="1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от 31.01.2007 №74</a:t>
            </a:r>
          </a:p>
          <a:p>
            <a:pPr algn="ctr" eaLnBrk="1" hangingPunct="1">
              <a:buClr>
                <a:srgbClr val="E46C0A"/>
              </a:buClr>
              <a:defRPr/>
            </a:pPr>
            <a:endParaRPr kumimoji="0" lang="ru-RU" altLang="ru-RU" sz="14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defRPr/>
            </a:pPr>
            <a:r>
              <a:rPr kumimoji="0"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1.Непреодолимая сила, то есть чрезвычайные, непредотвратимые обстоятельства (землетрясение, ураган, наводнение, пожар и др.)</a:t>
            </a:r>
          </a:p>
          <a:p>
            <a:pPr algn="ctr">
              <a:defRPr/>
            </a:pPr>
            <a:endParaRPr kumimoji="0" lang="ru-RU" altLang="ru-RU" sz="14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defRPr/>
            </a:pPr>
            <a:r>
              <a:rPr kumimoji="0"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2. Длительная временная нетрудоспособность застрахованного лица вследствие заболевания или травмы продолжительностью более шести месяцев.</a:t>
            </a:r>
          </a:p>
          <a:p>
            <a:pPr algn="ctr">
              <a:defRPr/>
            </a:pPr>
            <a:endParaRPr kumimoji="0" lang="ru-RU" altLang="ru-RU" sz="14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defRPr/>
            </a:pPr>
            <a:r>
              <a:rPr kumimoji="0"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3. Переезд на место жительства в другой населенный пункт, смена места пребывания.</a:t>
            </a:r>
          </a:p>
          <a:p>
            <a:pPr algn="ctr">
              <a:defRPr/>
            </a:pPr>
            <a:endParaRPr kumimoji="0" lang="ru-RU" altLang="ru-RU" sz="14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defRPr/>
            </a:pPr>
            <a:r>
              <a:rPr kumimoji="0"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4. Вынужденный прогул при незаконном увольнении или отстранении от работы.</a:t>
            </a:r>
          </a:p>
          <a:p>
            <a:pPr algn="ctr">
              <a:defRPr/>
            </a:pPr>
            <a:endParaRPr kumimoji="0" lang="ru-RU" altLang="ru-RU" sz="14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defRPr/>
            </a:pPr>
            <a:r>
              <a:rPr kumimoji="0"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5. Повреждение здоровья или смерть близкого родственника.</a:t>
            </a:r>
          </a:p>
          <a:p>
            <a:pPr algn="ctr">
              <a:defRPr/>
            </a:pPr>
            <a:endParaRPr kumimoji="0" lang="ru-RU" altLang="ru-RU" sz="14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defRPr/>
            </a:pPr>
            <a:r>
              <a:rPr kumimoji="0"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6. Иные причины, признанные уважительными в судебном порядке, при обращении застрахованных лиц в суд</a:t>
            </a:r>
            <a:r>
              <a:rPr kumimoji="0" lang="ru-RU" alt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ctr" eaLnBrk="1" hangingPunct="1">
              <a:buClr>
                <a:srgbClr val="E46C0A"/>
              </a:buClr>
              <a:defRPr/>
            </a:pPr>
            <a:endParaRPr kumimoji="0" lang="en-US" altLang="ru-RU" sz="1800" b="1" dirty="0">
              <a:solidFill>
                <a:srgbClr val="0070C0"/>
              </a:solidFill>
            </a:endParaRPr>
          </a:p>
        </p:txBody>
      </p:sp>
      <p:grpSp>
        <p:nvGrpSpPr>
          <p:cNvPr id="60424" name="Группа 16"/>
          <p:cNvGrpSpPr>
            <a:grpSpLocks/>
          </p:cNvGrpSpPr>
          <p:nvPr/>
        </p:nvGrpSpPr>
        <p:grpSpPr bwMode="auto">
          <a:xfrm>
            <a:off x="0" y="131763"/>
            <a:ext cx="9144000" cy="785812"/>
            <a:chOff x="0" y="131763"/>
            <a:chExt cx="9144000" cy="785812"/>
          </a:xfrm>
        </p:grpSpPr>
        <p:sp>
          <p:nvSpPr>
            <p:cNvPr id="60426" name="Line 16"/>
            <p:cNvSpPr>
              <a:spLocks noChangeShapeType="1"/>
            </p:cNvSpPr>
            <p:nvPr/>
          </p:nvSpPr>
          <p:spPr bwMode="auto">
            <a:xfrm>
              <a:off x="0" y="62230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427" name="Line 16"/>
            <p:cNvSpPr>
              <a:spLocks noChangeShapeType="1"/>
            </p:cNvSpPr>
            <p:nvPr/>
          </p:nvSpPr>
          <p:spPr bwMode="auto">
            <a:xfrm>
              <a:off x="0" y="69215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pic>
          <p:nvPicPr>
            <p:cNvPr id="60428" name="Picture 2" descr="Logo1_color_CMYK"/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FEFDFB"/>
                </a:clrFrom>
                <a:clrTo>
                  <a:srgbClr val="FEFDFB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138" y="131763"/>
              <a:ext cx="879475" cy="7858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0425" name="TextBox 1"/>
          <p:cNvSpPr txBox="1">
            <a:spLocks noChangeArrowheads="1"/>
          </p:cNvSpPr>
          <p:nvPr/>
        </p:nvSpPr>
        <p:spPr bwMode="auto">
          <a:xfrm>
            <a:off x="1187450" y="188913"/>
            <a:ext cx="602297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r>
              <a:rPr lang="ru-RU" altLang="ru-RU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ПРОПУСК СРОКОВ НАПРАВЛЕНИЯ ДОКУМЕНТОВ </a:t>
            </a:r>
          </a:p>
        </p:txBody>
      </p:sp>
      <p:pic>
        <p:nvPicPr>
          <p:cNvPr id="3" name="Рисунок 2">
            <a:extLst>
              <a:ext uri="{FF2B5EF4-FFF2-40B4-BE49-F238E27FC236}">
                <a16:creationId xmlns:a16="http://schemas.microsoft.com/office/drawing/2014/main" xmlns="" id="{AB4B301D-08C6-5D4C-BBC6-DB480482D33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6075" y="1772816"/>
            <a:ext cx="1117600" cy="18161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54008110"/>
      </p:ext>
    </p:extLst>
  </p:cSld>
  <p:clrMapOvr>
    <a:masterClrMapping/>
  </p:clrMapOvr>
  <p:transition spd="slow">
    <p:push dir="u"/>
  </p:transition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818" name="Группа 21"/>
          <p:cNvGrpSpPr>
            <a:grpSpLocks/>
          </p:cNvGrpSpPr>
          <p:nvPr/>
        </p:nvGrpSpPr>
        <p:grpSpPr bwMode="auto">
          <a:xfrm>
            <a:off x="0" y="92075"/>
            <a:ext cx="9144000" cy="828675"/>
            <a:chOff x="0" y="88900"/>
            <a:chExt cx="9144000" cy="828675"/>
          </a:xfrm>
        </p:grpSpPr>
        <p:sp>
          <p:nvSpPr>
            <p:cNvPr id="34843" name="Line 16"/>
            <p:cNvSpPr>
              <a:spLocks noChangeShapeType="1"/>
            </p:cNvSpPr>
            <p:nvPr/>
          </p:nvSpPr>
          <p:spPr bwMode="auto">
            <a:xfrm>
              <a:off x="0" y="62230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844" name="Line 16"/>
            <p:cNvSpPr>
              <a:spLocks noChangeShapeType="1"/>
            </p:cNvSpPr>
            <p:nvPr/>
          </p:nvSpPr>
          <p:spPr bwMode="auto">
            <a:xfrm>
              <a:off x="0" y="69215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pic>
          <p:nvPicPr>
            <p:cNvPr id="34845" name="Picture 2" descr="Logo1_color_CMYK"/>
            <p:cNvPicPr>
              <a:picLocks noChangeAspect="1" noChangeArrowheads="1"/>
            </p:cNvPicPr>
            <p:nvPr/>
          </p:nvPicPr>
          <p:blipFill>
            <a:blip r:embed="rId3">
              <a:clrChange>
                <a:clrFrom>
                  <a:srgbClr val="FEFDFB"/>
                </a:clrFrom>
                <a:clrTo>
                  <a:srgbClr val="FEFDFB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138" y="131763"/>
              <a:ext cx="879475" cy="7858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846" name="Rectangle 2"/>
            <p:cNvSpPr>
              <a:spLocks noChangeArrowheads="1"/>
            </p:cNvSpPr>
            <p:nvPr/>
          </p:nvSpPr>
          <p:spPr bwMode="auto">
            <a:xfrm>
              <a:off x="1301750" y="88900"/>
              <a:ext cx="6669088" cy="44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 anchor="ctr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1pPr>
              <a:lvl2pPr marL="742950" indent="-285750"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2pPr>
              <a:lvl3pPr marL="1143000" indent="-228600"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3pPr>
              <a:lvl4pPr marL="1600200" indent="-228600"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4pPr>
              <a:lvl5pPr marL="2057400" indent="-228600"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ru-RU" altLang="ru-RU" sz="1100" b="1">
                  <a:solidFill>
                    <a:srgbClr val="00549A"/>
                  </a:solidFill>
                  <a:latin typeface="Arial" panose="020B0604020202020204" pitchFamily="34" charset="0"/>
                </a:rPr>
                <a:t> </a:t>
              </a:r>
              <a:endParaRPr lang="ru-RU" altLang="ru-RU" sz="1400" b="1">
                <a:solidFill>
                  <a:srgbClr val="00549A"/>
                </a:solidFill>
                <a:latin typeface="Times New Roman" panose="02020603050405020304" pitchFamily="18" charset="0"/>
              </a:endParaRPr>
            </a:p>
          </p:txBody>
        </p:sp>
      </p:grpSp>
      <p:sp>
        <p:nvSpPr>
          <p:cNvPr id="34819" name="Заголовок 3"/>
          <p:cNvSpPr>
            <a:spLocks noGrp="1"/>
          </p:cNvSpPr>
          <p:nvPr>
            <p:ph type="title" idx="4294967295"/>
          </p:nvPr>
        </p:nvSpPr>
        <p:spPr>
          <a:xfrm>
            <a:off x="1187450" y="134938"/>
            <a:ext cx="7200900" cy="400050"/>
          </a:xfrm>
        </p:spPr>
        <p:txBody>
          <a:bodyPr/>
          <a:lstStyle/>
          <a:p>
            <a:pPr algn="l"/>
            <a:r>
              <a:rPr lang="ru-RU" altLang="ru-RU" sz="16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СПРАВКИ </a:t>
            </a:r>
          </a:p>
        </p:txBody>
      </p:sp>
      <p:pic>
        <p:nvPicPr>
          <p:cNvPr id="34820" name="Рисунок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08413" y="4100513"/>
            <a:ext cx="1422400" cy="142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21" name="Рисунок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71725" y="4083050"/>
            <a:ext cx="1422400" cy="142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22" name="Рисунок 6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4325" y="4083050"/>
            <a:ext cx="1422400" cy="142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ysDash"/>
                <a:miter lim="800000"/>
                <a:headEnd/>
                <a:tailEnd/>
              </a14:hiddenLine>
            </a:ext>
          </a:extLst>
        </p:spPr>
      </p:pic>
      <p:pic>
        <p:nvPicPr>
          <p:cNvPr id="34823" name="Рисунок 10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37438" y="1627188"/>
            <a:ext cx="1144587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24" name="Рисунок 1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325" y="4895850"/>
            <a:ext cx="1524000" cy="132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" name="Овал 22">
            <a:extLst/>
          </p:cNvPr>
          <p:cNvSpPr/>
          <p:nvPr/>
        </p:nvSpPr>
        <p:spPr>
          <a:xfrm>
            <a:off x="900113" y="917575"/>
            <a:ext cx="3336925" cy="842963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>
              <a:defRPr/>
            </a:pPr>
            <a:endParaRPr kumimoji="0" lang="ru-RU" altLang="ru-RU" sz="1400" b="1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defRPr/>
            </a:pPr>
            <a:r>
              <a:rPr kumimoji="0" lang="ru-RU" altLang="ru-RU" sz="12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СПРАВКА </a:t>
            </a:r>
          </a:p>
          <a:p>
            <a:pPr algn="ctr">
              <a:defRPr/>
            </a:pPr>
            <a:r>
              <a:rPr kumimoji="0" lang="ru-RU" altLang="ru-RU" sz="12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 ДОХОДАХ  2 –НДФЛ </a:t>
            </a:r>
            <a:endParaRPr kumimoji="0" lang="ru-RU" altLang="ru-RU" sz="1200" b="1">
              <a:solidFill>
                <a:srgbClr val="0B87D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defRPr/>
            </a:pPr>
            <a:endParaRPr kumimoji="0" lang="ru-RU" altLang="ru-RU" sz="1800">
              <a:solidFill>
                <a:srgbClr val="FFFFFF"/>
              </a:solidFill>
              <a:cs typeface="Times New Roman" panose="02020603050405020304" pitchFamily="18" charset="0"/>
            </a:endParaRPr>
          </a:p>
        </p:txBody>
      </p:sp>
      <p:sp>
        <p:nvSpPr>
          <p:cNvPr id="25" name="Овал 24">
            <a:extLst/>
          </p:cNvPr>
          <p:cNvSpPr/>
          <p:nvPr/>
        </p:nvSpPr>
        <p:spPr>
          <a:xfrm>
            <a:off x="4716463" y="862013"/>
            <a:ext cx="3816350" cy="842962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>
              <a:defRPr/>
            </a:pPr>
            <a:endParaRPr kumimoji="0" lang="ru-RU" altLang="ru-RU" sz="1400" b="1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defRPr/>
            </a:pPr>
            <a:r>
              <a:rPr kumimoji="0" lang="ru-RU" altLang="ru-RU" sz="12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СПРАВКА </a:t>
            </a:r>
          </a:p>
          <a:p>
            <a:pPr algn="ctr">
              <a:defRPr/>
            </a:pPr>
            <a:r>
              <a:rPr kumimoji="0" lang="ru-RU" altLang="ru-RU" sz="12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 ВЫПЛАЧЕННЫХ ПОСОБИЯХ  </a:t>
            </a:r>
            <a:endParaRPr kumimoji="0" lang="ru-RU" altLang="ru-RU" sz="1200" b="1">
              <a:solidFill>
                <a:srgbClr val="0B87D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defRPr/>
            </a:pPr>
            <a:endParaRPr kumimoji="0" lang="ru-RU" altLang="ru-RU" sz="1800">
              <a:solidFill>
                <a:srgbClr val="FFFFFF"/>
              </a:solidFill>
              <a:cs typeface="Times New Roman" panose="02020603050405020304" pitchFamily="18" charset="0"/>
            </a:endParaRPr>
          </a:p>
        </p:txBody>
      </p:sp>
      <p:sp>
        <p:nvSpPr>
          <p:cNvPr id="26" name="Овал 25">
            <a:extLst/>
          </p:cNvPr>
          <p:cNvSpPr/>
          <p:nvPr/>
        </p:nvSpPr>
        <p:spPr>
          <a:xfrm>
            <a:off x="3419475" y="2205038"/>
            <a:ext cx="2074863" cy="523875"/>
          </a:xfrm>
          <a:prstGeom prst="ellipse">
            <a:avLst/>
          </a:prstGeom>
          <a:solidFill>
            <a:schemeClr val="bg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>
              <a:defRPr/>
            </a:pPr>
            <a:r>
              <a:rPr kumimoji="0" lang="ru-RU" altLang="ru-RU" sz="12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ЗАЯВЛЕНИЕ</a:t>
            </a:r>
            <a:r>
              <a:rPr kumimoji="0" lang="ru-RU" altLang="ru-RU" sz="1200" b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cxnSp>
        <p:nvCxnSpPr>
          <p:cNvPr id="16" name="Прямая со стрелкой 15">
            <a:extLst/>
          </p:cNvPr>
          <p:cNvCxnSpPr>
            <a:stCxn id="23" idx="5"/>
          </p:cNvCxnSpPr>
          <p:nvPr/>
        </p:nvCxnSpPr>
        <p:spPr>
          <a:xfrm>
            <a:off x="3748088" y="1636713"/>
            <a:ext cx="319087" cy="555625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Прямая со стрелкой 18">
            <a:extLst/>
          </p:cNvPr>
          <p:cNvCxnSpPr>
            <a:stCxn id="25" idx="3"/>
          </p:cNvCxnSpPr>
          <p:nvPr/>
        </p:nvCxnSpPr>
        <p:spPr>
          <a:xfrm flipH="1">
            <a:off x="4787900" y="1582738"/>
            <a:ext cx="487363" cy="609600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4830" name="Picture 2" descr="Logo1_color_CMYK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EFDFB"/>
              </a:clrFrom>
              <a:clrTo>
                <a:srgbClr val="FEFDFB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94150" y="3021013"/>
            <a:ext cx="879475" cy="7858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831" name="TextBox 19"/>
          <p:cNvSpPr txBox="1">
            <a:spLocks noChangeArrowheads="1"/>
          </p:cNvSpPr>
          <p:nvPr/>
        </p:nvSpPr>
        <p:spPr bwMode="auto">
          <a:xfrm>
            <a:off x="4067356" y="5563268"/>
            <a:ext cx="132715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ЛИЧНО</a:t>
            </a:r>
          </a:p>
          <a:p>
            <a:pPr algn="ctr"/>
            <a:r>
              <a:rPr lang="ru-RU" altLang="ru-RU" sz="11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(представитель по доверенности) </a:t>
            </a:r>
          </a:p>
        </p:txBody>
      </p:sp>
      <p:sp>
        <p:nvSpPr>
          <p:cNvPr id="34832" name="TextBox 33"/>
          <p:cNvSpPr txBox="1">
            <a:spLocks noChangeArrowheads="1"/>
          </p:cNvSpPr>
          <p:nvPr/>
        </p:nvSpPr>
        <p:spPr bwMode="auto">
          <a:xfrm>
            <a:off x="1763713" y="5510213"/>
            <a:ext cx="2376487" cy="8620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140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ЛИЧНЫЙ КАБИНЕТ  </a:t>
            </a:r>
          </a:p>
          <a:p>
            <a:pPr algn="ctr"/>
            <a:r>
              <a:rPr lang="ru-RU" altLang="ru-RU" sz="120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получателя социальных услуг</a:t>
            </a:r>
          </a:p>
          <a:p>
            <a:pPr algn="ctr"/>
            <a:r>
              <a:rPr lang="ru-RU" altLang="ru-RU" sz="120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сайте Фонда по адресу</a:t>
            </a:r>
            <a:r>
              <a:rPr lang="ru-RU" altLang="ru-RU" sz="1200">
                <a:latin typeface="Times New Roman" panose="02020603050405020304" pitchFamily="18" charset="0"/>
                <a:cs typeface="Times New Roman" panose="02020603050405020304" pitchFamily="18" charset="0"/>
              </a:rPr>
              <a:t>: </a:t>
            </a:r>
            <a:r>
              <a:rPr lang="ru-RU" altLang="ru-RU" sz="1200" u="sng">
                <a:latin typeface="Times New Roman" panose="02020603050405020304" pitchFamily="18" charset="0"/>
                <a:cs typeface="Times New Roman" panose="02020603050405020304" pitchFamily="18" charset="0"/>
                <a:hlinkClick r:id="rId9"/>
              </a:rPr>
              <a:t>https://lk.fss.ru/recipient/</a:t>
            </a:r>
            <a:r>
              <a:rPr lang="ru-RU" altLang="ru-RU" sz="120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</a:p>
        </p:txBody>
      </p:sp>
      <p:sp>
        <p:nvSpPr>
          <p:cNvPr id="34833" name="TextBox 34"/>
          <p:cNvSpPr txBox="1">
            <a:spLocks noChangeArrowheads="1"/>
          </p:cNvSpPr>
          <p:nvPr/>
        </p:nvSpPr>
        <p:spPr bwMode="auto">
          <a:xfrm>
            <a:off x="5487988" y="5505450"/>
            <a:ext cx="16097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r>
              <a:rPr lang="ru-RU" altLang="ru-RU" sz="140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ПОЧТА РОССИИ </a:t>
            </a:r>
          </a:p>
        </p:txBody>
      </p:sp>
      <p:sp>
        <p:nvSpPr>
          <p:cNvPr id="22" name="TextBox 21">
            <a:extLst/>
          </p:cNvPr>
          <p:cNvSpPr txBox="1"/>
          <p:nvPr/>
        </p:nvSpPr>
        <p:spPr>
          <a:xfrm>
            <a:off x="142875" y="2424113"/>
            <a:ext cx="2360613" cy="166211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>
            <a:spAutoFit/>
          </a:bodyPr>
          <a:lstStyle>
            <a:lvl1pPr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>
              <a:defRPr/>
            </a:pPr>
            <a:r>
              <a:rPr kumimoji="0" lang="ru-RU" altLang="ru-RU" sz="120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электронная почта </a:t>
            </a:r>
          </a:p>
          <a:p>
            <a:pPr>
              <a:defRPr/>
            </a:pPr>
            <a:r>
              <a:rPr kumimoji="0" lang="ru-RU" altLang="ru-RU" sz="120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или сайт отделения Фонда</a:t>
            </a:r>
          </a:p>
          <a:p>
            <a:pPr>
              <a:defRPr/>
            </a:pPr>
            <a:r>
              <a:rPr kumimoji="0" lang="ru-RU" altLang="ru-RU" sz="120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>
              <a:defRPr/>
            </a:pPr>
            <a:endParaRPr kumimoji="0" lang="ru-RU" altLang="ru-RU" sz="120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defRPr/>
            </a:pPr>
            <a:r>
              <a:rPr kumimoji="0" lang="ru-RU" altLang="ru-RU" sz="120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идентифицировать с владельцем </a:t>
            </a:r>
          </a:p>
          <a:p>
            <a:pPr>
              <a:defRPr/>
            </a:pPr>
            <a:r>
              <a:rPr kumimoji="0" lang="ru-RU" altLang="ru-RU" sz="120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персональных данных</a:t>
            </a:r>
          </a:p>
          <a:p>
            <a:pPr>
              <a:defRPr/>
            </a:pPr>
            <a:r>
              <a:rPr kumimoji="0" lang="ru-RU" altLang="ru-RU" sz="120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 направить Вам справку</a:t>
            </a:r>
          </a:p>
          <a:p>
            <a:pPr>
              <a:defRPr/>
            </a:pPr>
            <a:endParaRPr kumimoji="0" lang="ru-RU" altLang="ru-RU" sz="1800"/>
          </a:p>
        </p:txBody>
      </p:sp>
      <p:sp>
        <p:nvSpPr>
          <p:cNvPr id="27" name="Не равно 26">
            <a:extLst/>
          </p:cNvPr>
          <p:cNvSpPr/>
          <p:nvPr/>
        </p:nvSpPr>
        <p:spPr>
          <a:xfrm>
            <a:off x="871538" y="2878138"/>
            <a:ext cx="631825" cy="287337"/>
          </a:xfrm>
          <a:prstGeom prst="mathNotEqual">
            <a:avLst>
              <a:gd name="adj1" fmla="val 23520"/>
              <a:gd name="adj2" fmla="val 6587066"/>
              <a:gd name="adj3" fmla="val 11760"/>
            </a:avLst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dirty="0">
              <a:solidFill>
                <a:schemeClr val="tx1"/>
              </a:solidFill>
            </a:endParaRPr>
          </a:p>
        </p:txBody>
      </p:sp>
      <p:cxnSp>
        <p:nvCxnSpPr>
          <p:cNvPr id="29" name="Прямая со стрелкой 28">
            <a:extLst/>
          </p:cNvPr>
          <p:cNvCxnSpPr>
            <a:cxnSpLocks/>
          </p:cNvCxnSpPr>
          <p:nvPr/>
        </p:nvCxnSpPr>
        <p:spPr>
          <a:xfrm flipH="1">
            <a:off x="1169988" y="2625725"/>
            <a:ext cx="2447925" cy="2617788"/>
          </a:xfrm>
          <a:prstGeom prst="straightConnector1">
            <a:avLst/>
          </a:prstGeom>
          <a:ln w="28575">
            <a:solidFill>
              <a:schemeClr val="bg1">
                <a:lumMod val="50000"/>
              </a:schemeClr>
            </a:solidFill>
            <a:prstDash val="lg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TextBox 29">
            <a:extLst/>
          </p:cNvPr>
          <p:cNvSpPr txBox="1"/>
          <p:nvPr/>
        </p:nvSpPr>
        <p:spPr>
          <a:xfrm>
            <a:off x="6816725" y="3001963"/>
            <a:ext cx="1858963" cy="92392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>
            <a:spAutoFit/>
          </a:bodyPr>
          <a:lstStyle>
            <a:lvl1pPr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>
              <a:defRPr/>
            </a:pPr>
            <a:r>
              <a:rPr kumimoji="0" lang="ru-RU" altLang="ru-RU" sz="180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органы </a:t>
            </a:r>
          </a:p>
          <a:p>
            <a:pPr algn="ctr">
              <a:defRPr/>
            </a:pPr>
            <a:r>
              <a:rPr kumimoji="0" lang="ru-RU" altLang="ru-RU" sz="180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социальной защиты </a:t>
            </a:r>
          </a:p>
        </p:txBody>
      </p:sp>
      <p:cxnSp>
        <p:nvCxnSpPr>
          <p:cNvPr id="33" name="Прямая со стрелкой 32">
            <a:extLst/>
          </p:cNvPr>
          <p:cNvCxnSpPr/>
          <p:nvPr/>
        </p:nvCxnSpPr>
        <p:spPr>
          <a:xfrm flipH="1" flipV="1">
            <a:off x="7265988" y="1704975"/>
            <a:ext cx="401637" cy="1316038"/>
          </a:xfrm>
          <a:prstGeom prst="straightConnector1">
            <a:avLst/>
          </a:prstGeom>
          <a:ln w="28575">
            <a:solidFill>
              <a:schemeClr val="bg1">
                <a:lumMod val="50000"/>
              </a:schemeClr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Умножение 35">
            <a:extLst/>
          </p:cNvPr>
          <p:cNvSpPr/>
          <p:nvPr/>
        </p:nvSpPr>
        <p:spPr>
          <a:xfrm rot="20824245">
            <a:off x="7265988" y="2159000"/>
            <a:ext cx="401637" cy="390525"/>
          </a:xfrm>
          <a:prstGeom prst="mathMultiply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cxnSp>
        <p:nvCxnSpPr>
          <p:cNvPr id="43" name="Прямая со стрелкой 42">
            <a:extLst/>
          </p:cNvPr>
          <p:cNvCxnSpPr>
            <a:cxnSpLocks/>
          </p:cNvCxnSpPr>
          <p:nvPr/>
        </p:nvCxnSpPr>
        <p:spPr>
          <a:xfrm flipH="1">
            <a:off x="4948238" y="3357563"/>
            <a:ext cx="1868487" cy="0"/>
          </a:xfrm>
          <a:prstGeom prst="straightConnector1">
            <a:avLst/>
          </a:prstGeom>
          <a:ln w="28575">
            <a:solidFill>
              <a:srgbClr val="00B05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841" name="TextBox 44"/>
          <p:cNvSpPr txBox="1">
            <a:spLocks noChangeArrowheads="1"/>
          </p:cNvSpPr>
          <p:nvPr/>
        </p:nvSpPr>
        <p:spPr bwMode="auto">
          <a:xfrm>
            <a:off x="5494338" y="3001963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r>
              <a:rPr lang="ru-RU" altLang="ru-RU" sz="1400" b="1">
                <a:solidFill>
                  <a:srgbClr val="4F622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СМЭВ-3</a:t>
            </a:r>
            <a:r>
              <a:rPr lang="ru-RU" altLang="ru-RU" b="1">
                <a:solidFill>
                  <a:srgbClr val="4F6228"/>
                </a:solidFill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53" name="Умножение 52">
            <a:extLst/>
          </p:cNvPr>
          <p:cNvSpPr/>
          <p:nvPr/>
        </p:nvSpPr>
        <p:spPr>
          <a:xfrm rot="1838963">
            <a:off x="1477963" y="4530725"/>
            <a:ext cx="401637" cy="390525"/>
          </a:xfrm>
          <a:prstGeom prst="mathMultiply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564277034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Заголовок 1"/>
          <p:cNvSpPr>
            <a:spLocks noGrp="1"/>
          </p:cNvSpPr>
          <p:nvPr>
            <p:ph type="title"/>
          </p:nvPr>
        </p:nvSpPr>
        <p:spPr>
          <a:xfrm>
            <a:off x="1207294" y="131763"/>
            <a:ext cx="6729412" cy="504825"/>
          </a:xfrm>
        </p:spPr>
        <p:txBody>
          <a:bodyPr/>
          <a:lstStyle/>
          <a:p>
            <a:pPr algn="l"/>
            <a:r>
              <a:rPr lang="ru-RU" alt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КОРОТКО !</a:t>
            </a:r>
            <a:br>
              <a:rPr lang="ru-RU" alt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endParaRPr lang="ru-RU" altLang="ru-RU" sz="16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52623" name="Группа 16"/>
          <p:cNvGrpSpPr>
            <a:grpSpLocks/>
          </p:cNvGrpSpPr>
          <p:nvPr/>
        </p:nvGrpSpPr>
        <p:grpSpPr bwMode="auto">
          <a:xfrm>
            <a:off x="0" y="131763"/>
            <a:ext cx="9144000" cy="785812"/>
            <a:chOff x="0" y="131763"/>
            <a:chExt cx="9144000" cy="785812"/>
          </a:xfrm>
        </p:grpSpPr>
        <p:sp>
          <p:nvSpPr>
            <p:cNvPr id="52624" name="Line 16"/>
            <p:cNvSpPr>
              <a:spLocks noChangeShapeType="1"/>
            </p:cNvSpPr>
            <p:nvPr/>
          </p:nvSpPr>
          <p:spPr bwMode="auto">
            <a:xfrm>
              <a:off x="0" y="62230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625" name="Line 16"/>
            <p:cNvSpPr>
              <a:spLocks noChangeShapeType="1"/>
            </p:cNvSpPr>
            <p:nvPr/>
          </p:nvSpPr>
          <p:spPr bwMode="auto">
            <a:xfrm>
              <a:off x="0" y="69215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pic>
          <p:nvPicPr>
            <p:cNvPr id="52626" name="Picture 2" descr="Logo1_color_CMYK"/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FEFDFB"/>
                </a:clrFrom>
                <a:clrTo>
                  <a:srgbClr val="FEFDFB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138" y="131763"/>
              <a:ext cx="879475" cy="7858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DB0ED59A-2E58-1D49-8A03-B98F56BAD6BE}"/>
              </a:ext>
            </a:extLst>
          </p:cNvPr>
          <p:cNvSpPr txBox="1"/>
          <p:nvPr/>
        </p:nvSpPr>
        <p:spPr>
          <a:xfrm>
            <a:off x="1870581" y="797187"/>
            <a:ext cx="7048724" cy="569386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 rtlCol="0">
            <a:spAutoFit/>
          </a:bodyPr>
          <a:lstStyle/>
          <a:p>
            <a:pPr indent="358775" algn="just">
              <a:buFont typeface="Wingdings" pitchFamily="2" charset="2"/>
              <a:buChar char="Ø"/>
              <a:tabLst>
                <a:tab pos="6438900" algn="l"/>
              </a:tabLst>
            </a:pPr>
            <a:r>
              <a:rPr lang="ru-RU" sz="14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Суммы пособий излишне выплаченные застрахованному лицу, </a:t>
            </a:r>
          </a:p>
          <a:p>
            <a:pPr indent="358775" algn="just">
              <a:tabLst>
                <a:tab pos="6438900" algn="l"/>
              </a:tabLst>
            </a:pPr>
            <a:r>
              <a:rPr lang="ru-RU" sz="14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могут быть с него взысканы в случае недобросовестности со стороны получателя </a:t>
            </a:r>
          </a:p>
          <a:p>
            <a:pPr indent="358775" algn="just">
              <a:tabLst>
                <a:tab pos="6438900" algn="l"/>
              </a:tabLst>
            </a:pPr>
            <a:r>
              <a:rPr lang="ru-RU" sz="1400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(представление документов с заведомо неверными сведениями, в том числе справки </a:t>
            </a:r>
          </a:p>
          <a:p>
            <a:pPr indent="358775" algn="just">
              <a:tabLst>
                <a:tab pos="6438900" algn="l"/>
              </a:tabLst>
            </a:pPr>
            <a:r>
              <a:rPr lang="ru-RU" sz="1400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(справок) о сумме заработка, из которого исчисляются указанные пособия, </a:t>
            </a:r>
          </a:p>
          <a:p>
            <a:pPr indent="358775" algn="just">
              <a:tabLst>
                <a:tab pos="6438900" algn="l"/>
              </a:tabLst>
            </a:pPr>
            <a:r>
              <a:rPr lang="ru-RU" sz="1400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сокрытие данных, влияющих на получение пособия и его размер, другие случаи). </a:t>
            </a:r>
          </a:p>
          <a:p>
            <a:pPr indent="358775" algn="just">
              <a:spcAft>
                <a:spcPts val="0"/>
              </a:spcAft>
              <a:tabLst>
                <a:tab pos="6438900" algn="l"/>
              </a:tabLst>
            </a:pPr>
            <a:endParaRPr lang="ru-RU" sz="1400" dirty="0">
              <a:solidFill>
                <a:srgbClr val="002060"/>
              </a:solidFill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indent="358775" algn="just">
              <a:buFont typeface="Wingdings" pitchFamily="2" charset="2"/>
              <a:buChar char="Ø"/>
              <a:tabLst>
                <a:tab pos="6438900" algn="l"/>
              </a:tabLst>
            </a:pPr>
            <a:r>
              <a:rPr lang="ru-RU" sz="1400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Страхователь направляет в региональное отделение </a:t>
            </a:r>
          </a:p>
          <a:p>
            <a:pPr indent="358775" algn="just">
              <a:tabLst>
                <a:tab pos="6438900" algn="l"/>
              </a:tabLst>
            </a:pPr>
            <a:r>
              <a:rPr lang="ru-RU" sz="1400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Фонда </a:t>
            </a:r>
            <a:r>
              <a:rPr lang="ru-RU" sz="14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уведомление о смене фамилии застрахованного лица </a:t>
            </a:r>
          </a:p>
          <a:p>
            <a:pPr indent="358775" algn="just">
              <a:spcAft>
                <a:spcPts val="0"/>
              </a:spcAft>
              <a:tabLst>
                <a:tab pos="6438900" algn="l"/>
              </a:tabLst>
            </a:pPr>
            <a:r>
              <a:rPr lang="ru-RU" sz="14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400" dirty="0">
              <a:solidFill>
                <a:srgbClr val="FF0000"/>
              </a:solidFill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indent="358775" algn="just">
              <a:buFont typeface="Wingdings" pitchFamily="2" charset="2"/>
              <a:buChar char="Ø"/>
              <a:tabLst>
                <a:tab pos="6438900" algn="l"/>
              </a:tabLst>
            </a:pPr>
            <a:r>
              <a:rPr lang="ru-RU" sz="14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Если работодатель представляет электронные реестры, </a:t>
            </a:r>
          </a:p>
          <a:p>
            <a:pPr algn="just">
              <a:tabLst>
                <a:tab pos="6438900" algn="l"/>
              </a:tabLst>
            </a:pPr>
            <a:r>
              <a:rPr lang="ru-RU" sz="14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       документы на бумажном носителе не представляются в ФСС и </a:t>
            </a:r>
          </a:p>
          <a:p>
            <a:pPr lvl="0" indent="358775" algn="just">
              <a:tabLst>
                <a:tab pos="6438900" algn="l"/>
              </a:tabLst>
            </a:pPr>
            <a:r>
              <a:rPr lang="ru-RU" sz="1400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хранятся в организации</a:t>
            </a:r>
            <a:r>
              <a:rPr lang="ru-RU" sz="1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lvl="0" indent="358775" algn="just">
              <a:tabLst>
                <a:tab pos="6438900" algn="l"/>
              </a:tabLst>
            </a:pPr>
            <a:endParaRPr lang="ru-RU" sz="14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indent="358775" algn="just">
              <a:buFont typeface="Wingdings" pitchFamily="2" charset="2"/>
              <a:buChar char="Ø"/>
              <a:tabLst>
                <a:tab pos="6438900" algn="l"/>
              </a:tabLst>
            </a:pPr>
            <a:r>
              <a:rPr lang="ru-RU" sz="1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 декабрь 2019 года пособие выплачивает работодатель </a:t>
            </a:r>
          </a:p>
          <a:p>
            <a:pPr lvl="0" indent="358775" algn="just">
              <a:tabLst>
                <a:tab pos="6438900" algn="l"/>
              </a:tabLst>
            </a:pPr>
            <a:endParaRPr lang="ru-RU" sz="14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indent="358775" algn="just">
              <a:buFont typeface="Wingdings" pitchFamily="2" charset="2"/>
              <a:buChar char="Ø"/>
              <a:tabLst>
                <a:tab pos="6438900" algn="l"/>
              </a:tabLst>
            </a:pPr>
            <a:r>
              <a:rPr 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 периоды после 01.01.2020 года страхователь направляет </a:t>
            </a:r>
          </a:p>
          <a:p>
            <a:pPr lvl="0" indent="358775" algn="just">
              <a:tabLst>
                <a:tab pos="6438900" algn="l"/>
              </a:tabLst>
            </a:pPr>
            <a:r>
              <a:rPr 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отделение Фонда заявление и документы, необходимые для </a:t>
            </a:r>
          </a:p>
          <a:p>
            <a:pPr lvl="0" indent="358775" algn="just">
              <a:tabLst>
                <a:tab pos="6438900" algn="l"/>
              </a:tabLst>
            </a:pPr>
            <a:r>
              <a:rPr 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начисления и выплаты пособия, либо реестр сведений, для продолжения </a:t>
            </a:r>
          </a:p>
          <a:p>
            <a:pPr lvl="0" indent="358775" algn="just">
              <a:tabLst>
                <a:tab pos="6438900" algn="l"/>
              </a:tabLst>
            </a:pPr>
            <a:r>
              <a:rPr 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выплаты пособия отделением Фонда. </a:t>
            </a:r>
          </a:p>
          <a:p>
            <a:pPr lvl="0" indent="358775" algn="just">
              <a:tabLst>
                <a:tab pos="6438900" algn="l"/>
              </a:tabLst>
            </a:pPr>
            <a:endParaRPr lang="ru-RU" sz="14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indent="358775" algn="just">
              <a:buFont typeface="Wingdings" pitchFamily="2" charset="2"/>
              <a:buChar char="Ø"/>
              <a:tabLst>
                <a:tab pos="6438900" algn="l"/>
              </a:tabLst>
            </a:pPr>
            <a:r>
              <a:rPr lang="ru-RU" sz="1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Документы для назначения (или продолжения выплаты) пособия по</a:t>
            </a:r>
          </a:p>
          <a:p>
            <a:pPr lvl="0" indent="358775" algn="just">
              <a:tabLst>
                <a:tab pos="6438900" algn="l"/>
              </a:tabLst>
            </a:pPr>
            <a:r>
              <a:rPr lang="ru-RU" sz="1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уходу за ребенком до 1,5 лет или реестр сведений представляются в отделение </a:t>
            </a:r>
          </a:p>
          <a:p>
            <a:pPr lvl="0" indent="358775" algn="just">
              <a:tabLst>
                <a:tab pos="6438900" algn="l"/>
              </a:tabLst>
            </a:pPr>
            <a:r>
              <a:rPr lang="ru-RU" sz="1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Фонда один раз.</a:t>
            </a:r>
            <a:r>
              <a:rPr 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В </a:t>
            </a:r>
            <a:r>
              <a:rPr lang="ru-RU" sz="1400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дальнейшем</a:t>
            </a:r>
            <a:r>
              <a:rPr 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страхователь представляет в отделение </a:t>
            </a:r>
          </a:p>
          <a:p>
            <a:pPr lvl="0" indent="358775" algn="just">
              <a:tabLst>
                <a:tab pos="6438900" algn="l"/>
              </a:tabLst>
            </a:pPr>
            <a:r>
              <a:rPr 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Фонда только информацию, которая влияет  на выплату пособия </a:t>
            </a:r>
          </a:p>
          <a:p>
            <a:pPr lvl="0" indent="358775" algn="just">
              <a:tabLst>
                <a:tab pos="6438900" algn="l"/>
              </a:tabLst>
            </a:pPr>
            <a:r>
              <a:rPr 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(сведения о выходе на работу, о прекращении отпуска, </a:t>
            </a:r>
          </a:p>
          <a:p>
            <a:pPr lvl="0" indent="358775" algn="just">
              <a:tabLst>
                <a:tab pos="6438900" algn="l"/>
              </a:tabLst>
            </a:pPr>
            <a:r>
              <a:rPr 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смерти ребенка и </a:t>
            </a:r>
            <a:r>
              <a:rPr lang="ru-RU" sz="1400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т.д</a:t>
            </a:r>
            <a:r>
              <a:rPr 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). </a:t>
            </a:r>
          </a:p>
        </p:txBody>
      </p:sp>
      <p:pic>
        <p:nvPicPr>
          <p:cNvPr id="5" name="Рисунок 4">
            <a:extLst>
              <a:ext uri="{FF2B5EF4-FFF2-40B4-BE49-F238E27FC236}">
                <a16:creationId xmlns:a16="http://schemas.microsoft.com/office/drawing/2014/main" xmlns="" id="{DEC16B92-075B-AE40-B5D6-2DFEB642991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520" y="1196752"/>
            <a:ext cx="1498600" cy="1346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31733822"/>
      </p:ext>
    </p:extLst>
  </p:cSld>
  <p:clrMapOvr>
    <a:masterClrMapping/>
  </p:clrMapOvr>
  <p:transition spd="slow">
    <p:push dir="u"/>
  </p:transition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Заголовок 1"/>
          <p:cNvSpPr>
            <a:spLocks noGrp="1"/>
          </p:cNvSpPr>
          <p:nvPr>
            <p:ph type="title"/>
          </p:nvPr>
        </p:nvSpPr>
        <p:spPr>
          <a:xfrm>
            <a:off x="1207294" y="131763"/>
            <a:ext cx="6729412" cy="504825"/>
          </a:xfrm>
        </p:spPr>
        <p:txBody>
          <a:bodyPr/>
          <a:lstStyle/>
          <a:p>
            <a:pPr algn="l"/>
            <a:r>
              <a:rPr lang="ru-RU" alt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КОРОТКО !</a:t>
            </a:r>
            <a:br>
              <a:rPr lang="ru-RU" alt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endParaRPr lang="ru-RU" altLang="ru-RU" sz="16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52623" name="Группа 16"/>
          <p:cNvGrpSpPr>
            <a:grpSpLocks/>
          </p:cNvGrpSpPr>
          <p:nvPr/>
        </p:nvGrpSpPr>
        <p:grpSpPr bwMode="auto">
          <a:xfrm>
            <a:off x="0" y="131763"/>
            <a:ext cx="9144000" cy="785812"/>
            <a:chOff x="0" y="131763"/>
            <a:chExt cx="9144000" cy="785812"/>
          </a:xfrm>
        </p:grpSpPr>
        <p:sp>
          <p:nvSpPr>
            <p:cNvPr id="52624" name="Line 16"/>
            <p:cNvSpPr>
              <a:spLocks noChangeShapeType="1"/>
            </p:cNvSpPr>
            <p:nvPr/>
          </p:nvSpPr>
          <p:spPr bwMode="auto">
            <a:xfrm>
              <a:off x="0" y="62230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625" name="Line 16"/>
            <p:cNvSpPr>
              <a:spLocks noChangeShapeType="1"/>
            </p:cNvSpPr>
            <p:nvPr/>
          </p:nvSpPr>
          <p:spPr bwMode="auto">
            <a:xfrm>
              <a:off x="0" y="69215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pic>
          <p:nvPicPr>
            <p:cNvPr id="52626" name="Picture 2" descr="Logo1_color_CMYK"/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FEFDFB"/>
                </a:clrFrom>
                <a:clrTo>
                  <a:srgbClr val="FEFDFB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138" y="131763"/>
              <a:ext cx="879475" cy="7858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DB0ED59A-2E58-1D49-8A03-B98F56BAD6BE}"/>
              </a:ext>
            </a:extLst>
          </p:cNvPr>
          <p:cNvSpPr txBox="1"/>
          <p:nvPr/>
        </p:nvSpPr>
        <p:spPr>
          <a:xfrm>
            <a:off x="2339752" y="1112838"/>
            <a:ext cx="6408712" cy="492442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lvl="0" indent="4763" algn="just">
              <a:buClr>
                <a:schemeClr val="tx1"/>
              </a:buClr>
              <a:buFont typeface="Wingdings" pitchFamily="2" charset="2"/>
              <a:buChar char="Ø"/>
            </a:pPr>
            <a:r>
              <a:rPr lang="ru-RU" sz="1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 своего имени работник не может обратиться в территориальный орган ФСС РФ, но он вправе по поручению страхователя передать документы  </a:t>
            </a:r>
            <a:r>
              <a:rPr 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территориальный орган ФСС РФ либо заполнить и подписать  все необходимые документы при наличии доверенности от страхователя. </a:t>
            </a:r>
          </a:p>
          <a:p>
            <a:pPr lvl="0" indent="4763" algn="just">
              <a:buClr>
                <a:schemeClr val="tx1"/>
              </a:buClr>
            </a:pPr>
            <a:endParaRPr lang="ru-RU" sz="14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indent="4763" algn="just">
              <a:buClr>
                <a:schemeClr val="tx1"/>
              </a:buClr>
              <a:buFont typeface="Wingdings" pitchFamily="2" charset="2"/>
              <a:buChar char="Ø"/>
            </a:pPr>
            <a:r>
              <a:rPr lang="ru-RU" sz="1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Застрахованное лицо может подать документы в ФСС </a:t>
            </a:r>
          </a:p>
          <a:p>
            <a:pPr lvl="0" indent="4763" algn="just">
              <a:buClr>
                <a:schemeClr val="tx1"/>
              </a:buClr>
            </a:pPr>
            <a:r>
              <a:rPr lang="ru-RU" sz="1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самостоятельно только в случае прекращения деятельности работодателя.  </a:t>
            </a:r>
          </a:p>
          <a:p>
            <a:pPr lvl="0" indent="4763" algn="just">
              <a:buClr>
                <a:schemeClr val="tx1"/>
              </a:buClr>
            </a:pPr>
            <a:endParaRPr lang="ru-RU" sz="14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indent="4763" algn="just">
              <a:buClr>
                <a:schemeClr val="tx1"/>
              </a:buClr>
              <a:buFont typeface="Wingdings" pitchFamily="2" charset="2"/>
              <a:buChar char="Ø"/>
            </a:pPr>
            <a:r>
              <a:rPr 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r>
              <a:rPr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Если листок нетрудоспособности в связи с заболеванием </a:t>
            </a:r>
          </a:p>
          <a:p>
            <a:pPr indent="4763" algn="just">
              <a:buClr>
                <a:schemeClr val="tx1"/>
              </a:buClr>
            </a:pPr>
            <a:r>
              <a:rPr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или травмой </a:t>
            </a:r>
            <a:r>
              <a:rPr lang="ru-RU" altLang="ru-RU" sz="1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выдан на срок до 3 календарных дней - оплата осуществляется за счет средств работодателя. РЕЕСТР НЕ НАПРАВЛЯЕТСЯ </a:t>
            </a:r>
          </a:p>
          <a:p>
            <a:pPr indent="4763" algn="just">
              <a:buClr>
                <a:schemeClr val="tx1"/>
              </a:buClr>
            </a:pPr>
            <a:endParaRPr lang="ru-RU" altLang="ru-RU" sz="14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4763" algn="just">
              <a:buClr>
                <a:schemeClr val="tx1"/>
              </a:buClr>
              <a:buFont typeface="Wingdings" pitchFamily="2" charset="2"/>
              <a:buChar char="Ø"/>
            </a:pPr>
            <a:r>
              <a:rPr lang="ru-RU" sz="1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Основной причиной возврата денежных средств являются ошибки в представленных документах </a:t>
            </a:r>
            <a:r>
              <a:rPr 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(неверно указан номер счета, адрес и т.д.). Для оперативного исправления ошибок органы Фонда будут в первую очередь связываться со страхователем, представившим документы.</a:t>
            </a:r>
          </a:p>
          <a:p>
            <a:pPr algn="just">
              <a:buClr>
                <a:schemeClr val="tx1"/>
              </a:buClr>
            </a:pPr>
            <a:endParaRPr lang="ru-RU" sz="14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4763" algn="just">
              <a:buClr>
                <a:schemeClr val="tx1"/>
              </a:buClr>
              <a:buFont typeface="Wingdings" pitchFamily="2" charset="2"/>
              <a:buChar char="Ø"/>
            </a:pPr>
            <a:r>
              <a:rPr lang="ru-RU" sz="1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Расходы, излишне понесенные страховщиком в связи с сокрытием или недостоверностью представленных страхователем сведений, подлежат возмещению страхователем в соответствии с законодательством Российской Федерации.</a:t>
            </a:r>
          </a:p>
          <a:p>
            <a:pPr algn="just">
              <a:buClr>
                <a:schemeClr val="tx1"/>
              </a:buClr>
            </a:pPr>
            <a:endParaRPr lang="ru-RU" sz="10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4763">
              <a:buClr>
                <a:schemeClr val="tx1"/>
              </a:buClr>
            </a:pPr>
            <a:endParaRPr lang="ru-RU" sz="10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5" name="Рисунок 4">
            <a:extLst>
              <a:ext uri="{FF2B5EF4-FFF2-40B4-BE49-F238E27FC236}">
                <a16:creationId xmlns:a16="http://schemas.microsoft.com/office/drawing/2014/main" xmlns="" id="{DEC16B92-075B-AE40-B5D6-2DFEB642991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520" y="1196752"/>
            <a:ext cx="1498600" cy="1346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5874744"/>
      </p:ext>
    </p:extLst>
  </p:cSld>
  <p:clrMapOvr>
    <a:masterClrMapping/>
  </p:clrMapOvr>
  <p:transition spd="slow">
    <p:push dir="u"/>
  </p:transition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Заголовок 1"/>
          <p:cNvSpPr>
            <a:spLocks noGrp="1"/>
          </p:cNvSpPr>
          <p:nvPr>
            <p:ph type="title"/>
          </p:nvPr>
        </p:nvSpPr>
        <p:spPr>
          <a:xfrm>
            <a:off x="1207294" y="131763"/>
            <a:ext cx="6729412" cy="504825"/>
          </a:xfrm>
        </p:spPr>
        <p:txBody>
          <a:bodyPr/>
          <a:lstStyle/>
          <a:p>
            <a:pPr algn="l"/>
            <a:r>
              <a:rPr lang="ru-RU" alt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КОРОТКО !</a:t>
            </a:r>
            <a:br>
              <a:rPr lang="ru-RU" alt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endParaRPr lang="ru-RU" altLang="ru-RU" sz="16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52623" name="Группа 16"/>
          <p:cNvGrpSpPr>
            <a:grpSpLocks/>
          </p:cNvGrpSpPr>
          <p:nvPr/>
        </p:nvGrpSpPr>
        <p:grpSpPr bwMode="auto">
          <a:xfrm>
            <a:off x="0" y="131763"/>
            <a:ext cx="9144000" cy="785812"/>
            <a:chOff x="0" y="131763"/>
            <a:chExt cx="9144000" cy="785812"/>
          </a:xfrm>
        </p:grpSpPr>
        <p:sp>
          <p:nvSpPr>
            <p:cNvPr id="52624" name="Line 16"/>
            <p:cNvSpPr>
              <a:spLocks noChangeShapeType="1"/>
            </p:cNvSpPr>
            <p:nvPr/>
          </p:nvSpPr>
          <p:spPr bwMode="auto">
            <a:xfrm>
              <a:off x="0" y="62230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625" name="Line 16"/>
            <p:cNvSpPr>
              <a:spLocks noChangeShapeType="1"/>
            </p:cNvSpPr>
            <p:nvPr/>
          </p:nvSpPr>
          <p:spPr bwMode="auto">
            <a:xfrm>
              <a:off x="0" y="69215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pic>
          <p:nvPicPr>
            <p:cNvPr id="52626" name="Picture 2" descr="Logo1_color_CMYK"/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FEFDFB"/>
                </a:clrFrom>
                <a:clrTo>
                  <a:srgbClr val="FEFDFB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138" y="131763"/>
              <a:ext cx="879475" cy="7858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DB0ED59A-2E58-1D49-8A03-B98F56BAD6BE}"/>
              </a:ext>
            </a:extLst>
          </p:cNvPr>
          <p:cNvSpPr txBox="1"/>
          <p:nvPr/>
        </p:nvSpPr>
        <p:spPr>
          <a:xfrm>
            <a:off x="1764121" y="737242"/>
            <a:ext cx="7272808" cy="557075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algn="just">
              <a:buClr>
                <a:schemeClr val="tx1"/>
              </a:buClr>
            </a:pPr>
            <a:endParaRPr lang="ru-RU" sz="10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4763" algn="just">
              <a:buClr>
                <a:schemeClr val="tx1"/>
              </a:buClr>
              <a:buFont typeface="Wingdings" pitchFamily="2" charset="2"/>
              <a:buChar char="Ø"/>
            </a:pPr>
            <a:r>
              <a:rPr 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Для сокращения сроков документооборота </a:t>
            </a:r>
            <a:r>
              <a:rPr lang="ru-RU" sz="1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извещение может быть направлено по электронной почте, указанной страхователем в предоставленном электронном реестре. </a:t>
            </a:r>
            <a:r>
              <a:rPr 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случае оперативного предоставления страхователем уточненного реестра необходимость направления извещения заказным письмом отсутствует.</a:t>
            </a:r>
          </a:p>
          <a:p>
            <a:pPr algn="just">
              <a:buClr>
                <a:schemeClr val="tx1"/>
              </a:buClr>
            </a:pPr>
            <a:endParaRPr lang="ru-RU" sz="14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4763" algn="just">
              <a:buClr>
                <a:schemeClr val="tx1"/>
              </a:buClr>
              <a:buFont typeface="Wingdings" pitchFamily="2" charset="2"/>
              <a:buChar char="Ø"/>
            </a:pPr>
            <a:r>
              <a:rPr 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каком виде уведомить ФСС </a:t>
            </a:r>
            <a:r>
              <a:rPr lang="ru-RU" sz="1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 изменении данных получателя пособия (о дате увольнения, изменение персональных данных и т.д.)? В простой письменной форме, </a:t>
            </a:r>
            <a:r>
              <a:rPr 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предоставление каких-либо определенных  форм документов не требуется.</a:t>
            </a:r>
          </a:p>
          <a:p>
            <a:pPr algn="just">
              <a:buClr>
                <a:schemeClr val="tx1"/>
              </a:buClr>
            </a:pPr>
            <a:endParaRPr lang="ru-RU" sz="14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4763" algn="just">
              <a:buClr>
                <a:schemeClr val="tx1"/>
              </a:buClr>
              <a:buFont typeface="Wingdings" pitchFamily="2" charset="2"/>
              <a:buChar char="Ø"/>
            </a:pPr>
            <a:r>
              <a:rPr 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Если после того, как переданы данные в ФСС, требуется корректировка сведений о заработной плате, как сообщить в ФСС? Если пособие уже выплачено застрахованному лицу, то необходимо предоставить заявление на перерасчет и обновленные сведения о заработной плате. Если пособие еще не выплачено, то целесообразно оперативно связаться с органом Фонда и повторно предоставить документы с достоверными сведениями.</a:t>
            </a:r>
          </a:p>
          <a:p>
            <a:pPr algn="just">
              <a:buClr>
                <a:schemeClr val="tx1"/>
              </a:buClr>
            </a:pPr>
            <a:endParaRPr lang="ru-RU" sz="14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4763" algn="just">
              <a:buClr>
                <a:schemeClr val="tx1"/>
              </a:buClr>
              <a:buFont typeface="Wingdings" pitchFamily="2" charset="2"/>
              <a:buChar char="Ø"/>
            </a:pPr>
            <a:r>
              <a:rPr lang="ru-RU" sz="1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 пособий по временной нетрудоспособности удержание алиментов осуществляется</a:t>
            </a:r>
            <a:r>
              <a:rPr 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br>
              <a:rPr 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соответствии с ч.1 ст. 12 Федерального закона № 229-ФЗ исполнительными документами являются:</a:t>
            </a:r>
          </a:p>
          <a:p>
            <a:pPr indent="4763">
              <a:buClr>
                <a:schemeClr val="tx1"/>
              </a:buClr>
            </a:pPr>
            <a:r>
              <a:rPr 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исполнительные листы, выдаваемые судами общей юрисдикции на основании принимаемых ими судебных актов;</a:t>
            </a:r>
          </a:p>
          <a:p>
            <a:pPr indent="4763">
              <a:buClr>
                <a:schemeClr val="tx1"/>
              </a:buClr>
            </a:pPr>
            <a:r>
              <a:rPr 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судебные приказы;</a:t>
            </a:r>
          </a:p>
          <a:p>
            <a:pPr indent="4763">
              <a:buClr>
                <a:schemeClr val="tx1"/>
              </a:buClr>
            </a:pPr>
            <a:r>
              <a:rPr 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нотариально удостоверенные соглашения об уплате алиментов или их нотариально удостоверенные копии;</a:t>
            </a:r>
          </a:p>
          <a:p>
            <a:pPr indent="4763">
              <a:buClr>
                <a:schemeClr val="tx1"/>
              </a:buClr>
            </a:pPr>
            <a:r>
              <a:rPr 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постановления судебного пристава-исполнителя.</a:t>
            </a:r>
          </a:p>
          <a:p>
            <a:pPr indent="4763">
              <a:buClr>
                <a:schemeClr val="tx1"/>
              </a:buClr>
            </a:pPr>
            <a:endParaRPr lang="ru-RU" sz="10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5" name="Рисунок 4">
            <a:extLst>
              <a:ext uri="{FF2B5EF4-FFF2-40B4-BE49-F238E27FC236}">
                <a16:creationId xmlns:a16="http://schemas.microsoft.com/office/drawing/2014/main" xmlns="" id="{DEC16B92-075B-AE40-B5D6-2DFEB642991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520" y="1196752"/>
            <a:ext cx="1498600" cy="1346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19793358"/>
      </p:ext>
    </p:extLst>
  </p:cSld>
  <p:clrMapOvr>
    <a:masterClrMapping/>
  </p:clrMapOvr>
  <p:transition spd="slow">
    <p:push dir="u"/>
  </p:transition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346" name="Группа 21"/>
          <p:cNvGrpSpPr>
            <a:grpSpLocks/>
          </p:cNvGrpSpPr>
          <p:nvPr/>
        </p:nvGrpSpPr>
        <p:grpSpPr bwMode="auto">
          <a:xfrm>
            <a:off x="0" y="131763"/>
            <a:ext cx="9144000" cy="785812"/>
            <a:chOff x="0" y="131763"/>
            <a:chExt cx="9144000" cy="785812"/>
          </a:xfrm>
        </p:grpSpPr>
        <p:sp>
          <p:nvSpPr>
            <p:cNvPr id="57356" name="Line 16"/>
            <p:cNvSpPr>
              <a:spLocks noChangeShapeType="1"/>
            </p:cNvSpPr>
            <p:nvPr/>
          </p:nvSpPr>
          <p:spPr bwMode="auto">
            <a:xfrm>
              <a:off x="0" y="62230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7357" name="Line 16"/>
            <p:cNvSpPr>
              <a:spLocks noChangeShapeType="1"/>
            </p:cNvSpPr>
            <p:nvPr/>
          </p:nvSpPr>
          <p:spPr bwMode="auto">
            <a:xfrm>
              <a:off x="0" y="69215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pic>
          <p:nvPicPr>
            <p:cNvPr id="57358" name="Picture 2" descr="Logo1_color_CMYK"/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FEFDFB"/>
                </a:clrFrom>
                <a:clrTo>
                  <a:srgbClr val="FEFDFB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138" y="131763"/>
              <a:ext cx="879475" cy="7858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7347" name="TextBox 10"/>
          <p:cNvSpPr txBox="1">
            <a:spLocks noChangeArrowheads="1"/>
          </p:cNvSpPr>
          <p:nvPr/>
        </p:nvSpPr>
        <p:spPr bwMode="auto">
          <a:xfrm>
            <a:off x="-163513" y="152400"/>
            <a:ext cx="7729538" cy="677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>
              <a:buFont typeface="Arial" panose="020B0604020202020204" pitchFamily="34" charset="0"/>
              <a:buNone/>
            </a:pPr>
            <a:r>
              <a:rPr kumimoji="1" lang="ru-RU" altLang="ru-RU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ВОЗМЕЩЕНИЕ РАСХОДОВ СТРАХОВАТЕЛЮ</a:t>
            </a:r>
          </a:p>
          <a:p>
            <a:pPr algn="ctr"/>
            <a:endParaRPr lang="ru-RU" altLang="ru-RU" sz="2000" b="1" dirty="0">
              <a:solidFill>
                <a:srgbClr val="FF0000"/>
              </a:solidFill>
              <a:cs typeface="Times New Roman" panose="02020603050405020304" pitchFamily="18" charset="0"/>
            </a:endParaRPr>
          </a:p>
        </p:txBody>
      </p:sp>
      <p:sp>
        <p:nvSpPr>
          <p:cNvPr id="16" name="Скругленный прямоугольник 15">
            <a:extLst/>
          </p:cNvPr>
          <p:cNvSpPr/>
          <p:nvPr/>
        </p:nvSpPr>
        <p:spPr>
          <a:xfrm>
            <a:off x="755576" y="906621"/>
            <a:ext cx="8064896" cy="736600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381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>
              <a:defRPr/>
            </a:pPr>
            <a:r>
              <a:rPr kumimoji="0" lang="ru-RU" altLang="ru-RU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 оплате 4-х дополнительных дней по уходу за детьми-инвалидами</a:t>
            </a:r>
          </a:p>
        </p:txBody>
      </p:sp>
      <p:sp>
        <p:nvSpPr>
          <p:cNvPr id="17" name="Скругленный прямоугольник 16">
            <a:extLst/>
          </p:cNvPr>
          <p:cNvSpPr/>
          <p:nvPr/>
        </p:nvSpPr>
        <p:spPr>
          <a:xfrm>
            <a:off x="1835696" y="1722687"/>
            <a:ext cx="6984776" cy="698201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381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>
              <a:defRPr/>
            </a:pPr>
            <a:r>
              <a:rPr kumimoji="0" lang="ru-RU" altLang="ru-RU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выплату пособия по временной нетрудоспособности </a:t>
            </a:r>
          </a:p>
          <a:p>
            <a:pPr algn="ctr">
              <a:defRPr/>
            </a:pPr>
            <a:r>
              <a:rPr kumimoji="0" lang="ru-RU" altLang="ru-RU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 счет межбюджетных трансфертов</a:t>
            </a:r>
          </a:p>
        </p:txBody>
      </p:sp>
      <p:sp>
        <p:nvSpPr>
          <p:cNvPr id="18" name="Скругленный прямоугольник 17">
            <a:extLst/>
          </p:cNvPr>
          <p:cNvSpPr/>
          <p:nvPr/>
        </p:nvSpPr>
        <p:spPr>
          <a:xfrm>
            <a:off x="2674578" y="2545419"/>
            <a:ext cx="6145894" cy="717550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381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 marL="285750" indent="-28575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>
              <a:buFont typeface="Wingdings" panose="05000000000000000000" pitchFamily="2" charset="2"/>
              <a:buChar char="ü"/>
              <a:defRPr/>
            </a:pPr>
            <a:endParaRPr kumimoji="0" lang="ru-RU" altLang="ru-RU" sz="1800" b="1" dirty="0">
              <a:solidFill>
                <a:srgbClr val="0070C0"/>
              </a:solidFill>
            </a:endParaRPr>
          </a:p>
          <a:p>
            <a:pPr algn="ctr">
              <a:defRPr/>
            </a:pPr>
            <a:r>
              <a:rPr kumimoji="0" lang="ru-RU" altLang="ru-RU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выплату социального пособия на погребение</a:t>
            </a:r>
          </a:p>
          <a:p>
            <a:pPr>
              <a:buFont typeface="Wingdings" panose="05000000000000000000" pitchFamily="2" charset="2"/>
              <a:buChar char="ü"/>
              <a:defRPr/>
            </a:pPr>
            <a:endParaRPr kumimoji="0" lang="ru-RU" altLang="ru-RU" sz="1800" b="1" dirty="0">
              <a:solidFill>
                <a:srgbClr val="0070C0"/>
              </a:solidFill>
            </a:endParaRPr>
          </a:p>
        </p:txBody>
      </p:sp>
      <p:sp>
        <p:nvSpPr>
          <p:cNvPr id="19" name="Скругленный прямоугольник 18">
            <a:extLst/>
          </p:cNvPr>
          <p:cNvSpPr/>
          <p:nvPr/>
        </p:nvSpPr>
        <p:spPr>
          <a:xfrm>
            <a:off x="755576" y="3371717"/>
            <a:ext cx="8064896" cy="950912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81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>
              <a:defRPr/>
            </a:pPr>
            <a:r>
              <a:rPr kumimoji="0" lang="ru-RU" altLang="ru-RU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предупредительные меры по сокращению производственного травматизма и профзаболеваний</a:t>
            </a:r>
            <a:endParaRPr kumimoji="0" lang="ru-RU" altLang="ru-RU" sz="18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" name="Рисунок 2">
            <a:extLst>
              <a:ext uri="{FF2B5EF4-FFF2-40B4-BE49-F238E27FC236}">
                <a16:creationId xmlns:a16="http://schemas.microsoft.com/office/drawing/2014/main" xmlns="" id="{9BAB3A22-E0D0-F246-9874-47076D01CCE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1138" y="1844824"/>
            <a:ext cx="1480542" cy="1498600"/>
          </a:xfrm>
          <a:prstGeom prst="rect">
            <a:avLst/>
          </a:prstGeom>
        </p:spPr>
      </p:pic>
      <p:sp>
        <p:nvSpPr>
          <p:cNvPr id="20" name="TextBox 41">
            <a:extLst>
              <a:ext uri="{FF2B5EF4-FFF2-40B4-BE49-F238E27FC236}">
                <a16:creationId xmlns:a16="http://schemas.microsoft.com/office/drawing/2014/main" xmlns="" id="{72E7B800-7E8D-E74B-A313-2D825732AC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7544" y="4395787"/>
            <a:ext cx="8352928" cy="2462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1400" b="1" u="sng" dirty="0">
                <a:solidFill>
                  <a:srgbClr val="F7964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1400" b="1" u="sng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Страхователь</a:t>
            </a:r>
          </a:p>
          <a:p>
            <a:pPr algn="ctr"/>
            <a:r>
              <a:rPr lang="ru-RU" alt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срок для обращения  за вышеперечисленными пособиями не установлен, решение </a:t>
            </a:r>
          </a:p>
          <a:p>
            <a:pPr algn="ctr"/>
            <a:r>
              <a:rPr lang="ru-RU" alt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о необходимости обращения за возмещением страхователь принимает самостоятельно</a:t>
            </a:r>
            <a:endParaRPr lang="ru-RU" altLang="ru-RU" sz="14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ru-RU" altLang="ru-RU" sz="1400" b="1" dirty="0">
                <a:solidFill>
                  <a:srgbClr val="F7964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1400" b="1" u="sng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Региональное отделение Фонда</a:t>
            </a:r>
          </a:p>
          <a:p>
            <a:pPr algn="ctr"/>
            <a:r>
              <a:rPr lang="ru-RU" altLang="ru-RU" sz="1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для принятия решения -</a:t>
            </a:r>
            <a:r>
              <a:rPr lang="ru-RU" alt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10 рабочих дней, не позднее 2 рабочих дней </a:t>
            </a:r>
            <a:r>
              <a:rPr lang="ru-RU" altLang="ru-RU" sz="1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перечисляет </a:t>
            </a:r>
          </a:p>
          <a:p>
            <a:pPr algn="ctr"/>
            <a:r>
              <a:rPr lang="ru-RU" altLang="ru-RU" sz="1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денежные средства на расчётный счёт страхователя : </a:t>
            </a:r>
            <a:r>
              <a:rPr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оплата 4-х дополнительных дней для ухода за детьми-инвалидами, социальное пособие на погребение </a:t>
            </a:r>
          </a:p>
          <a:p>
            <a:pPr algn="ctr"/>
            <a:r>
              <a:rPr lang="ru-RU" altLang="ru-RU" sz="1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для принятия решения-</a:t>
            </a:r>
            <a:r>
              <a:rPr lang="ru-RU" alt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10 календарных, в течение 2 рабочих дней </a:t>
            </a:r>
            <a:r>
              <a:rPr lang="ru-RU" altLang="ru-RU" sz="1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перечисляет </a:t>
            </a:r>
          </a:p>
          <a:p>
            <a:pPr algn="just">
              <a:buClr>
                <a:srgbClr val="F79646"/>
              </a:buClr>
              <a:defRPr/>
            </a:pPr>
            <a:r>
              <a:rPr lang="ru-RU" altLang="ru-RU" sz="1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расчётный счёт страхователя </a:t>
            </a:r>
            <a:r>
              <a:rPr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возмещение расходов на выплату пособия по временной нетрудоспособности за счет межбюджетных трансфертов</a:t>
            </a:r>
          </a:p>
          <a:p>
            <a:pPr algn="ctr"/>
            <a:endParaRPr lang="ru-RU" altLang="ru-RU" sz="14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03474108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394" name="Группа 16"/>
          <p:cNvGrpSpPr>
            <a:grpSpLocks/>
          </p:cNvGrpSpPr>
          <p:nvPr/>
        </p:nvGrpSpPr>
        <p:grpSpPr bwMode="auto">
          <a:xfrm>
            <a:off x="0" y="131763"/>
            <a:ext cx="9144000" cy="785812"/>
            <a:chOff x="0" y="131763"/>
            <a:chExt cx="9144000" cy="785812"/>
          </a:xfrm>
        </p:grpSpPr>
        <p:sp>
          <p:nvSpPr>
            <p:cNvPr id="59419" name="Line 16"/>
            <p:cNvSpPr>
              <a:spLocks noChangeShapeType="1"/>
            </p:cNvSpPr>
            <p:nvPr/>
          </p:nvSpPr>
          <p:spPr bwMode="auto">
            <a:xfrm>
              <a:off x="0" y="62230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20" name="Line 16"/>
            <p:cNvSpPr>
              <a:spLocks noChangeShapeType="1"/>
            </p:cNvSpPr>
            <p:nvPr/>
          </p:nvSpPr>
          <p:spPr bwMode="auto">
            <a:xfrm>
              <a:off x="0" y="69215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pic>
          <p:nvPicPr>
            <p:cNvPr id="59421" name="Picture 2" descr="Logo1_color_CMYK"/>
            <p:cNvPicPr>
              <a:picLocks noChangeAspect="1" noChangeArrowheads="1"/>
            </p:cNvPicPr>
            <p:nvPr/>
          </p:nvPicPr>
          <p:blipFill>
            <a:blip r:embed="rId3">
              <a:clrChange>
                <a:clrFrom>
                  <a:srgbClr val="FEFDFB"/>
                </a:clrFrom>
                <a:clrTo>
                  <a:srgbClr val="FEFDFB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138" y="131763"/>
              <a:ext cx="879475" cy="7858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9395" name="TextBox 2"/>
          <p:cNvSpPr txBox="1">
            <a:spLocks noChangeArrowheads="1"/>
          </p:cNvSpPr>
          <p:nvPr/>
        </p:nvSpPr>
        <p:spPr bwMode="auto">
          <a:xfrm>
            <a:off x="-452438" y="-30163"/>
            <a:ext cx="8245476" cy="7016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20000"/>
              </a:spcBef>
              <a:buFont typeface="Arial" panose="020B0604020202020204" pitchFamily="34" charset="0"/>
              <a:buNone/>
            </a:pPr>
            <a:r>
              <a:rPr kumimoji="1" lang="ru-RU" altLang="ru-RU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ВОЗМЕЩЕНИЕ РАСХОДОВ СТРАХОВАТЕЛЯМ </a:t>
            </a:r>
          </a:p>
          <a:p>
            <a:pPr algn="ctr" eaLnBrk="1" hangingPunct="1">
              <a:spcBef>
                <a:spcPct val="20000"/>
              </a:spcBef>
              <a:buFont typeface="Arial" panose="020B0604020202020204" pitchFamily="34" charset="0"/>
              <a:buNone/>
            </a:pPr>
            <a:r>
              <a:rPr kumimoji="1" lang="ru-RU" altLang="ru-RU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ПРЕДУПРЕДИТЕЛЬНЫЕ МЕРЫ</a:t>
            </a:r>
          </a:p>
        </p:txBody>
      </p:sp>
      <p:sp>
        <p:nvSpPr>
          <p:cNvPr id="12" name="Овал 11">
            <a:extLst/>
          </p:cNvPr>
          <p:cNvSpPr/>
          <p:nvPr/>
        </p:nvSpPr>
        <p:spPr>
          <a:xfrm>
            <a:off x="134938" y="2093913"/>
            <a:ext cx="1368425" cy="136525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pic>
        <p:nvPicPr>
          <p:cNvPr id="59397" name="Рисунок 1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47" t="4321" r="4327" b="9273"/>
          <a:stretch>
            <a:fillRect/>
          </a:stretch>
        </p:blipFill>
        <p:spPr bwMode="auto">
          <a:xfrm>
            <a:off x="334963" y="2247900"/>
            <a:ext cx="1057275" cy="1008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398" name="TextBox 13"/>
          <p:cNvSpPr txBox="1">
            <a:spLocks noChangeArrowheads="1"/>
          </p:cNvSpPr>
          <p:nvPr/>
        </p:nvSpPr>
        <p:spPr bwMode="auto">
          <a:xfrm>
            <a:off x="63500" y="3544888"/>
            <a:ext cx="1434432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получение </a:t>
            </a:r>
          </a:p>
          <a:p>
            <a:pPr eaLnBrk="1" hangingPunct="1"/>
            <a:r>
              <a:rPr lang="ru-RU" alt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разрешения</a:t>
            </a:r>
          </a:p>
          <a:p>
            <a:pPr eaLnBrk="1" hangingPunct="1"/>
            <a:r>
              <a:rPr lang="ru-RU" alt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(до 1 августа)</a:t>
            </a:r>
          </a:p>
          <a:p>
            <a:endParaRPr lang="ru-RU" altLang="ru-RU" sz="1600" dirty="0">
              <a:solidFill>
                <a:srgbClr val="0070C0"/>
              </a:solidFill>
            </a:endParaRPr>
          </a:p>
        </p:txBody>
      </p:sp>
      <p:sp>
        <p:nvSpPr>
          <p:cNvPr id="15" name="Овал 14">
            <a:extLst/>
          </p:cNvPr>
          <p:cNvSpPr/>
          <p:nvPr/>
        </p:nvSpPr>
        <p:spPr>
          <a:xfrm>
            <a:off x="2085975" y="2138363"/>
            <a:ext cx="1366838" cy="1368425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pic>
        <p:nvPicPr>
          <p:cNvPr id="59400" name="Рисунок 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013" t="20601" r="48425" b="42999"/>
          <a:stretch>
            <a:fillRect/>
          </a:stretch>
        </p:blipFill>
        <p:spPr bwMode="auto">
          <a:xfrm>
            <a:off x="2386013" y="2301875"/>
            <a:ext cx="720725" cy="534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9401" name="Рисунок 2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587" t="16402" r="43701" b="30400"/>
          <a:stretch>
            <a:fillRect/>
          </a:stretch>
        </p:blipFill>
        <p:spPr bwMode="auto">
          <a:xfrm>
            <a:off x="2292350" y="2781300"/>
            <a:ext cx="449263" cy="438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9402" name="Рисунок 7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703" t="17355" r="12389" b="26219"/>
          <a:stretch>
            <a:fillRect/>
          </a:stretch>
        </p:blipFill>
        <p:spPr bwMode="auto">
          <a:xfrm>
            <a:off x="2746375" y="2884488"/>
            <a:ext cx="503238" cy="376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403" name="TextBox 19"/>
          <p:cNvSpPr txBox="1">
            <a:spLocks noChangeArrowheads="1"/>
          </p:cNvSpPr>
          <p:nvPr/>
        </p:nvSpPr>
        <p:spPr bwMode="auto">
          <a:xfrm>
            <a:off x="1801813" y="3506788"/>
            <a:ext cx="1732590" cy="1354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проведение</a:t>
            </a:r>
          </a:p>
          <a:p>
            <a:pPr eaLnBrk="1" hangingPunct="1"/>
            <a:r>
              <a:rPr lang="ru-RU" alt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запланированных</a:t>
            </a:r>
          </a:p>
          <a:p>
            <a:pPr eaLnBrk="1" hangingPunct="1"/>
            <a:r>
              <a:rPr lang="ru-RU" alt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мероприятий</a:t>
            </a:r>
          </a:p>
          <a:p>
            <a:pPr eaLnBrk="1" hangingPunct="1"/>
            <a:r>
              <a:rPr lang="ru-RU" alt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(до 1 декабря)</a:t>
            </a:r>
          </a:p>
          <a:p>
            <a:endParaRPr lang="ru-RU" altLang="ru-RU" dirty="0"/>
          </a:p>
        </p:txBody>
      </p:sp>
      <p:sp>
        <p:nvSpPr>
          <p:cNvPr id="21" name="Овал 20">
            <a:extLst/>
          </p:cNvPr>
          <p:cNvSpPr/>
          <p:nvPr/>
        </p:nvSpPr>
        <p:spPr>
          <a:xfrm>
            <a:off x="4057650" y="2098675"/>
            <a:ext cx="1368425" cy="1368425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pic>
        <p:nvPicPr>
          <p:cNvPr id="59405" name="Рисунок 21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3238" y="2312988"/>
            <a:ext cx="857250" cy="857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406" name="TextBox 22"/>
          <p:cNvSpPr txBox="1">
            <a:spLocks noChangeArrowheads="1"/>
          </p:cNvSpPr>
          <p:nvPr/>
        </p:nvSpPr>
        <p:spPr bwMode="auto">
          <a:xfrm>
            <a:off x="3479800" y="3516313"/>
            <a:ext cx="2701925" cy="110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документы, подтверждающие</a:t>
            </a:r>
          </a:p>
          <a:p>
            <a:pPr algn="ctr" eaLnBrk="1" hangingPunct="1"/>
            <a:r>
              <a:rPr lang="ru-RU" alt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произведенные расходы</a:t>
            </a:r>
          </a:p>
          <a:p>
            <a:endParaRPr lang="ru-RU" altLang="ru-RU" dirty="0"/>
          </a:p>
        </p:txBody>
      </p:sp>
      <p:sp>
        <p:nvSpPr>
          <p:cNvPr id="24" name="Овал 23">
            <a:extLst/>
          </p:cNvPr>
          <p:cNvSpPr/>
          <p:nvPr/>
        </p:nvSpPr>
        <p:spPr>
          <a:xfrm>
            <a:off x="6030913" y="2073275"/>
            <a:ext cx="1368425" cy="1366838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pic>
        <p:nvPicPr>
          <p:cNvPr id="59408" name="Рисунок 24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18263" y="2354263"/>
            <a:ext cx="803275" cy="804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409" name="TextBox 25"/>
          <p:cNvSpPr txBox="1">
            <a:spLocks noChangeArrowheads="1"/>
          </p:cNvSpPr>
          <p:nvPr/>
        </p:nvSpPr>
        <p:spPr bwMode="auto">
          <a:xfrm>
            <a:off x="6754813" y="3382963"/>
            <a:ext cx="2424112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заявление о возмещении</a:t>
            </a:r>
          </a:p>
          <a:p>
            <a:pPr algn="ctr" eaLnBrk="1" hangingPunct="1"/>
            <a:r>
              <a:rPr lang="ru-RU" alt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произведенных расходов</a:t>
            </a:r>
          </a:p>
          <a:p>
            <a:pPr algn="ctr" eaLnBrk="1" hangingPunct="1"/>
            <a:r>
              <a:rPr lang="ru-RU" alt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(не позднее 15 декабря)</a:t>
            </a:r>
            <a:endParaRPr lang="ru-RU" altLang="ru-RU" sz="16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8" name="Овал 27">
            <a:extLst/>
          </p:cNvPr>
          <p:cNvSpPr/>
          <p:nvPr/>
        </p:nvSpPr>
        <p:spPr>
          <a:xfrm>
            <a:off x="6030913" y="4424363"/>
            <a:ext cx="1368425" cy="1368425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pic>
        <p:nvPicPr>
          <p:cNvPr id="59411" name="Рисунок 28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43638" y="4602163"/>
            <a:ext cx="981075" cy="981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412" name="TextBox 29"/>
          <p:cNvSpPr txBox="1">
            <a:spLocks noChangeArrowheads="1"/>
          </p:cNvSpPr>
          <p:nvPr/>
        </p:nvSpPr>
        <p:spPr bwMode="auto">
          <a:xfrm>
            <a:off x="4932040" y="5838825"/>
            <a:ext cx="4032447" cy="83099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возмещение расходов</a:t>
            </a:r>
          </a:p>
          <a:p>
            <a:pPr algn="ctr" eaLnBrk="1" hangingPunct="1"/>
            <a:r>
              <a:rPr lang="ru-RU" alt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ИРО ФСС принимает решение и перечисляет – </a:t>
            </a:r>
            <a:r>
              <a:rPr lang="ru-RU" altLang="ru-RU" sz="16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течение 5 рабочих дней</a:t>
            </a:r>
          </a:p>
        </p:txBody>
      </p:sp>
      <p:sp>
        <p:nvSpPr>
          <p:cNvPr id="36" name="Стрелка вправо 35">
            <a:extLst/>
          </p:cNvPr>
          <p:cNvSpPr/>
          <p:nvPr/>
        </p:nvSpPr>
        <p:spPr>
          <a:xfrm>
            <a:off x="1535113" y="2757488"/>
            <a:ext cx="550862" cy="215900"/>
          </a:xfrm>
          <a:prstGeom prst="rightArrow">
            <a:avLst/>
          </a:prstGeom>
          <a:solidFill>
            <a:schemeClr val="accent5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37" name="Стрелка вправо 36">
            <a:extLst/>
          </p:cNvPr>
          <p:cNvSpPr/>
          <p:nvPr/>
        </p:nvSpPr>
        <p:spPr>
          <a:xfrm>
            <a:off x="3479800" y="2690813"/>
            <a:ext cx="549275" cy="215900"/>
          </a:xfrm>
          <a:prstGeom prst="rightArrow">
            <a:avLst/>
          </a:prstGeom>
          <a:solidFill>
            <a:schemeClr val="accent5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38" name="Стрелка вправо 37">
            <a:extLst/>
          </p:cNvPr>
          <p:cNvSpPr/>
          <p:nvPr/>
        </p:nvSpPr>
        <p:spPr>
          <a:xfrm>
            <a:off x="5481638" y="2668588"/>
            <a:ext cx="549275" cy="215900"/>
          </a:xfrm>
          <a:prstGeom prst="rightArrow">
            <a:avLst/>
          </a:prstGeom>
          <a:solidFill>
            <a:schemeClr val="accent5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39" name="Стрелка вправо 38">
            <a:extLst/>
          </p:cNvPr>
          <p:cNvSpPr/>
          <p:nvPr/>
        </p:nvSpPr>
        <p:spPr>
          <a:xfrm rot="5400000">
            <a:off x="6298407" y="3867944"/>
            <a:ext cx="833437" cy="187325"/>
          </a:xfrm>
          <a:prstGeom prst="rightArrow">
            <a:avLst/>
          </a:prstGeom>
          <a:solidFill>
            <a:schemeClr val="accent5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59417" name="TextBox 41"/>
          <p:cNvSpPr txBox="1">
            <a:spLocks noChangeArrowheads="1"/>
          </p:cNvSpPr>
          <p:nvPr/>
        </p:nvSpPr>
        <p:spPr bwMode="auto">
          <a:xfrm>
            <a:off x="1099219" y="820043"/>
            <a:ext cx="7055572" cy="92333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Расходы, фактически произведенные страхователем,</a:t>
            </a:r>
          </a:p>
          <a:p>
            <a:pPr algn="ctr" eaLnBrk="1" hangingPunct="1"/>
            <a:r>
              <a:rPr lang="ru-RU" altLang="ru-RU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но </a:t>
            </a:r>
            <a:r>
              <a:rPr lang="ru-RU" altLang="ru-RU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 подтвержденные документами </a:t>
            </a:r>
            <a:r>
              <a:rPr lang="ru-RU" altLang="ru-RU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 целевом</a:t>
            </a:r>
          </a:p>
          <a:p>
            <a:pPr algn="ctr" eaLnBrk="1" hangingPunct="1"/>
            <a:r>
              <a:rPr lang="ru-RU" altLang="ru-RU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использовании средств, </a:t>
            </a:r>
            <a:r>
              <a:rPr lang="ru-RU" altLang="ru-RU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 подлежат возмещению</a:t>
            </a:r>
          </a:p>
        </p:txBody>
      </p:sp>
    </p:spTree>
  </p:cSld>
  <p:clrMapOvr>
    <a:masterClrMapping/>
  </p:clrMapOvr>
  <p:transition spd="slow">
    <p:push dir="u"/>
  </p:transition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442" name="Группа 16"/>
          <p:cNvGrpSpPr>
            <a:grpSpLocks/>
          </p:cNvGrpSpPr>
          <p:nvPr/>
        </p:nvGrpSpPr>
        <p:grpSpPr bwMode="auto">
          <a:xfrm>
            <a:off x="0" y="131763"/>
            <a:ext cx="9144000" cy="785812"/>
            <a:chOff x="0" y="131763"/>
            <a:chExt cx="9144000" cy="785812"/>
          </a:xfrm>
        </p:grpSpPr>
        <p:sp>
          <p:nvSpPr>
            <p:cNvPr id="61448" name="Line 16"/>
            <p:cNvSpPr>
              <a:spLocks noChangeShapeType="1"/>
            </p:cNvSpPr>
            <p:nvPr/>
          </p:nvSpPr>
          <p:spPr bwMode="auto">
            <a:xfrm>
              <a:off x="0" y="62230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449" name="Line 16"/>
            <p:cNvSpPr>
              <a:spLocks noChangeShapeType="1"/>
            </p:cNvSpPr>
            <p:nvPr/>
          </p:nvSpPr>
          <p:spPr bwMode="auto">
            <a:xfrm>
              <a:off x="0" y="69215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pic>
          <p:nvPicPr>
            <p:cNvPr id="61450" name="Picture 2" descr="Logo1_color_CMYK"/>
            <p:cNvPicPr>
              <a:picLocks noChangeAspect="1" noChangeArrowheads="1"/>
            </p:cNvPicPr>
            <p:nvPr/>
          </p:nvPicPr>
          <p:blipFill>
            <a:blip r:embed="rId3">
              <a:clrChange>
                <a:clrFrom>
                  <a:srgbClr val="FEFDFB"/>
                </a:clrFrom>
                <a:clrTo>
                  <a:srgbClr val="FEFDFB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138" y="131763"/>
              <a:ext cx="879475" cy="7858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1443" name="TextBox 2"/>
          <p:cNvSpPr txBox="1">
            <a:spLocks noChangeArrowheads="1"/>
          </p:cNvSpPr>
          <p:nvPr/>
        </p:nvSpPr>
        <p:spPr bwMode="auto">
          <a:xfrm>
            <a:off x="1187450" y="188913"/>
            <a:ext cx="8245475" cy="67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>
              <a:buFont typeface="Arial" panose="020B0604020202020204" pitchFamily="34" charset="0"/>
              <a:buNone/>
            </a:pPr>
            <a:r>
              <a:rPr kumimoji="1" lang="ru-RU" altLang="ru-RU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ОТВЕТСТВЕННОСТЬ</a:t>
            </a:r>
            <a:r>
              <a:rPr kumimoji="1" lang="en-US" altLang="ru-RU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1" lang="ru-RU" altLang="ru-RU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СТРАХОВАТЕЛЯ</a:t>
            </a:r>
          </a:p>
          <a:p>
            <a:pPr algn="ctr"/>
            <a:endParaRPr lang="ru-RU" altLang="ru-RU" sz="2000" b="1">
              <a:solidFill>
                <a:srgbClr val="FF0000"/>
              </a:solidFill>
              <a:cs typeface="Times New Roman" panose="02020603050405020304" pitchFamily="18" charset="0"/>
            </a:endParaRPr>
          </a:p>
        </p:txBody>
      </p:sp>
      <p:sp>
        <p:nvSpPr>
          <p:cNvPr id="13" name="Скругленный прямоугольник 12">
            <a:extLst/>
          </p:cNvPr>
          <p:cNvSpPr/>
          <p:nvPr/>
        </p:nvSpPr>
        <p:spPr>
          <a:xfrm>
            <a:off x="222250" y="1311275"/>
            <a:ext cx="8661400" cy="1955800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 marL="2857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marL="0" indent="0" algn="ctr">
              <a:buClr>
                <a:srgbClr val="FF0000"/>
              </a:buClr>
              <a:defRPr/>
            </a:pPr>
            <a:endParaRPr lang="ru-RU" altLang="ru-RU" dirty="0">
              <a:solidFill>
                <a:srgbClr val="000000"/>
              </a:solidFill>
            </a:endParaRPr>
          </a:p>
        </p:txBody>
      </p:sp>
      <p:sp>
        <p:nvSpPr>
          <p:cNvPr id="14" name="Прямоугольник 13">
            <a:extLst/>
          </p:cNvPr>
          <p:cNvSpPr/>
          <p:nvPr/>
        </p:nvSpPr>
        <p:spPr>
          <a:xfrm>
            <a:off x="174625" y="1285875"/>
            <a:ext cx="8756650" cy="2032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txBody>
          <a:bodyPr>
            <a:spAutoFit/>
          </a:bodyPr>
          <a:lstStyle>
            <a:lvl1pPr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kumimoji="0" lang="ru-RU" altLang="ru-RU" sz="1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 не предоставление документов, недостоверность либо сокрытие сведений, влияющих на право получения застрахованным лицом пособия </a:t>
            </a:r>
            <a:r>
              <a:rPr kumimoji="0" lang="ru-RU" altLang="ru-RU" sz="18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или исчисление его размера страхователь несет ответственность в соответствии с законодательством РФ .</a:t>
            </a:r>
          </a:p>
          <a:p>
            <a:pPr algn="ctr">
              <a:defRPr/>
            </a:pPr>
            <a:r>
              <a:rPr kumimoji="0" lang="ru-RU" altLang="ru-RU" sz="1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Расходы, излишне понесённые страховщиками </a:t>
            </a:r>
            <a:r>
              <a:rPr kumimoji="0" lang="ru-RU" altLang="ru-RU" sz="18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связи с сокрытием или недостоверностью представленных страхователем сведений, </a:t>
            </a:r>
            <a:r>
              <a:rPr kumimoji="0" lang="ru-RU" altLang="ru-RU" sz="1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подлежат возмещению страхователем </a:t>
            </a:r>
            <a:r>
              <a:rPr kumimoji="0" lang="ru-RU" altLang="ru-RU" sz="18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соответствии с законодательством РФ </a:t>
            </a:r>
          </a:p>
          <a:p>
            <a:pPr algn="ctr">
              <a:defRPr/>
            </a:pPr>
            <a:r>
              <a:rPr kumimoji="0" lang="ru-RU" altLang="ru-RU" sz="1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(п.16 Постановления от 21.04.2011 № 294)</a:t>
            </a:r>
          </a:p>
        </p:txBody>
      </p:sp>
      <p:sp>
        <p:nvSpPr>
          <p:cNvPr id="61446" name="TextBox 2"/>
          <p:cNvSpPr txBox="1">
            <a:spLocks noChangeArrowheads="1"/>
          </p:cNvSpPr>
          <p:nvPr/>
        </p:nvSpPr>
        <p:spPr bwMode="auto">
          <a:xfrm>
            <a:off x="539750" y="2741613"/>
            <a:ext cx="8245475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/>
            <a:endParaRPr lang="ru-RU" altLang="ru-RU" sz="2000" b="1" dirty="0">
              <a:solidFill>
                <a:srgbClr val="FF0000"/>
              </a:solidFill>
            </a:endParaRPr>
          </a:p>
          <a:p>
            <a:pPr algn="ctr"/>
            <a:endParaRPr lang="ru-RU" altLang="ru-RU" sz="2000" b="1" dirty="0">
              <a:solidFill>
                <a:srgbClr val="FF0000"/>
              </a:solidFill>
            </a:endParaRPr>
          </a:p>
          <a:p>
            <a:pPr algn="ctr"/>
            <a:r>
              <a:rPr lang="ru-RU" altLang="ru-RU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АДМИНИСТРАТИВНАЯ ОТВЕТСТВЕННОСТЬ</a:t>
            </a:r>
          </a:p>
        </p:txBody>
      </p:sp>
      <p:sp>
        <p:nvSpPr>
          <p:cNvPr id="18" name="TextBox 17">
            <a:extLst/>
          </p:cNvPr>
          <p:cNvSpPr txBox="1"/>
          <p:nvPr/>
        </p:nvSpPr>
        <p:spPr>
          <a:xfrm>
            <a:off x="222250" y="3794125"/>
            <a:ext cx="8707438" cy="28321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>
            <a:spAutoFit/>
          </a:bodyPr>
          <a:lstStyle>
            <a:lvl1pPr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kumimoji="0" lang="ru-RU" altLang="ru-RU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Часть 4 ст. 15.33 КоАП</a:t>
            </a:r>
          </a:p>
          <a:p>
            <a:pPr algn="just" eaLnBrk="1" hangingPunct="1">
              <a:defRPr/>
            </a:pPr>
            <a:r>
              <a:rPr kumimoji="0"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Непредставление в установленный законодательством Российской Федерации о страховых взносах срок либо отказ от представления в орган государственного внебюджетного фонда, осуществляющий контроль за правильностью выплаты обязательного страхового обеспечения по обязательному социальному страхованию на случай временной нетрудоспособности и в связи с материнством, а также его должностным лицам оформленных в установленном порядке документов и (или) иных сведений, необходимых для осуществления контроля за правильностью выплаты страхового обеспечения по обязательному социальному страхованию на случай временной нетрудоспособности и в связи с материнством, а равно представление таких сведений в неполном объеме или искаженном виде – </a:t>
            </a:r>
          </a:p>
          <a:p>
            <a:pPr algn="ctr" eaLnBrk="1" hangingPunct="1">
              <a:defRPr/>
            </a:pPr>
            <a:r>
              <a:rPr kumimoji="0" lang="ru-RU" altLang="ru-RU" sz="1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влечет наложение административного штрафа на должностных лиц в размере от 300 до 500 рублей</a:t>
            </a:r>
          </a:p>
          <a:p>
            <a:pPr>
              <a:defRPr/>
            </a:pPr>
            <a:endParaRPr kumimoji="0" lang="ru-RU" altLang="ru-RU" sz="1400" dirty="0"/>
          </a:p>
        </p:txBody>
      </p:sp>
    </p:spTree>
  </p:cSld>
  <p:clrMapOvr>
    <a:masterClrMapping/>
  </p:clrMapOvr>
  <p:transition spd="slow">
    <p:push dir="u"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>
            <a:extLst>
              <a:ext uri="{FF2B5EF4-FFF2-40B4-BE49-F238E27FC236}">
                <a16:creationId xmlns:a16="http://schemas.microsoft.com/office/drawing/2014/main" xmlns="" id="{9ED14C0D-93C9-9A4A-B577-EE4E0B224852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350"/>
          <a:stretch/>
        </p:blipFill>
        <p:spPr>
          <a:xfrm>
            <a:off x="211138" y="945307"/>
            <a:ext cx="8363415" cy="5805264"/>
          </a:xfrm>
          <a:prstGeom prst="rect">
            <a:avLst/>
          </a:prstGeom>
          <a:solidFill>
            <a:schemeClr val="bg1">
              <a:lumMod val="95000"/>
            </a:schemeClr>
          </a:solidFill>
          <a:ln w="28575">
            <a:solidFill>
              <a:schemeClr val="bg1">
                <a:lumMod val="85000"/>
              </a:schemeClr>
            </a:solidFill>
          </a:ln>
        </p:spPr>
      </p:pic>
      <p:grpSp>
        <p:nvGrpSpPr>
          <p:cNvPr id="4" name="Группа 21">
            <a:extLst>
              <a:ext uri="{FF2B5EF4-FFF2-40B4-BE49-F238E27FC236}">
                <a16:creationId xmlns:a16="http://schemas.microsoft.com/office/drawing/2014/main" xmlns="" id="{04B539C4-0780-F94D-B30B-2BAEBA3CBB3A}"/>
              </a:ext>
            </a:extLst>
          </p:cNvPr>
          <p:cNvGrpSpPr>
            <a:grpSpLocks/>
          </p:cNvGrpSpPr>
          <p:nvPr/>
        </p:nvGrpSpPr>
        <p:grpSpPr bwMode="auto">
          <a:xfrm>
            <a:off x="0" y="116632"/>
            <a:ext cx="9144000" cy="828675"/>
            <a:chOff x="0" y="88900"/>
            <a:chExt cx="9144000" cy="828675"/>
          </a:xfrm>
        </p:grpSpPr>
        <p:sp>
          <p:nvSpPr>
            <p:cNvPr id="5" name="Line 16">
              <a:extLst>
                <a:ext uri="{FF2B5EF4-FFF2-40B4-BE49-F238E27FC236}">
                  <a16:creationId xmlns:a16="http://schemas.microsoft.com/office/drawing/2014/main" xmlns="" id="{AFE21ACE-A3E1-FA4B-B42A-BD9F91EEE7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0" y="62230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" name="Line 16">
              <a:extLst>
                <a:ext uri="{FF2B5EF4-FFF2-40B4-BE49-F238E27FC236}">
                  <a16:creationId xmlns:a16="http://schemas.microsoft.com/office/drawing/2014/main" xmlns="" id="{C8D95D95-CFB9-744A-BA35-65A0DF2A5C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0" y="69215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pic>
          <p:nvPicPr>
            <p:cNvPr id="7" name="Picture 2" descr="Logo1_color_CMYK">
              <a:extLst>
                <a:ext uri="{FF2B5EF4-FFF2-40B4-BE49-F238E27FC236}">
                  <a16:creationId xmlns:a16="http://schemas.microsoft.com/office/drawing/2014/main" xmlns="" id="{62AD4D53-3D49-B744-87F9-84706BE212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clrChange>
                <a:clrFrom>
                  <a:srgbClr val="FEFDFB"/>
                </a:clrFrom>
                <a:clrTo>
                  <a:srgbClr val="FEFDFB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138" y="131763"/>
              <a:ext cx="879475" cy="7858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" name="Rectangle 2">
              <a:extLst>
                <a:ext uri="{FF2B5EF4-FFF2-40B4-BE49-F238E27FC236}">
                  <a16:creationId xmlns:a16="http://schemas.microsoft.com/office/drawing/2014/main" xmlns="" id="{1D33854E-34EE-714C-84B5-24B110461B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750" y="88900"/>
              <a:ext cx="6669088" cy="44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 anchor="ctr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1pPr>
              <a:lvl2pPr marL="742950" indent="-285750"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2pPr>
              <a:lvl3pPr marL="1143000" indent="-228600"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3pPr>
              <a:lvl4pPr marL="1600200" indent="-228600"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4pPr>
              <a:lvl5pPr marL="2057400" indent="-228600"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ru-RU" altLang="ru-RU" sz="1100" b="1">
                  <a:solidFill>
                    <a:srgbClr val="00549A"/>
                  </a:solidFill>
                  <a:latin typeface="Arial" panose="020B0604020202020204" pitchFamily="34" charset="0"/>
                </a:rPr>
                <a:t> </a:t>
              </a:r>
              <a:endParaRPr lang="ru-RU" altLang="ru-RU" sz="1400" b="1">
                <a:solidFill>
                  <a:srgbClr val="00549A"/>
                </a:solidFill>
                <a:latin typeface="Times New Roman" panose="02020603050405020304" pitchFamily="18" charset="0"/>
              </a:endParaRPr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539701B0-400E-AE4B-B643-D0125FD10D37}"/>
              </a:ext>
            </a:extLst>
          </p:cNvPr>
          <p:cNvSpPr txBox="1"/>
          <p:nvPr/>
        </p:nvSpPr>
        <p:spPr>
          <a:xfrm>
            <a:off x="1090613" y="81392"/>
            <a:ext cx="598311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АЛГОРИТМ ДЕЙСТВИЙ ПРИ НАЗНАЧЕНИИ И ВЫПЛАТЕ </a:t>
            </a:r>
          </a:p>
          <a:p>
            <a:r>
              <a:rPr 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ПОСОБИЯ В ПИЛОТНОМ РЕГИОНЕ ПО ЭЛН </a:t>
            </a:r>
          </a:p>
        </p:txBody>
      </p: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xmlns="" id="{439C6743-B53D-3F47-8F23-46B7851CF189}"/>
              </a:ext>
            </a:extLst>
          </p:cNvPr>
          <p:cNvSpPr/>
          <p:nvPr/>
        </p:nvSpPr>
        <p:spPr>
          <a:xfrm>
            <a:off x="1403648" y="5517232"/>
            <a:ext cx="1152128" cy="72008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11" name="Прямоугольник 10">
            <a:extLst>
              <a:ext uri="{FF2B5EF4-FFF2-40B4-BE49-F238E27FC236}">
                <a16:creationId xmlns:a16="http://schemas.microsoft.com/office/drawing/2014/main" xmlns="" id="{4EA5C12B-BEEF-A945-B083-65F0D292F8C5}"/>
              </a:ext>
            </a:extLst>
          </p:cNvPr>
          <p:cNvSpPr/>
          <p:nvPr/>
        </p:nvSpPr>
        <p:spPr>
          <a:xfrm>
            <a:off x="1301750" y="4077072"/>
            <a:ext cx="1152128" cy="72008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82531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466" name="Группа 16"/>
          <p:cNvGrpSpPr>
            <a:grpSpLocks/>
          </p:cNvGrpSpPr>
          <p:nvPr/>
        </p:nvGrpSpPr>
        <p:grpSpPr bwMode="auto">
          <a:xfrm>
            <a:off x="0" y="131763"/>
            <a:ext cx="9144000" cy="785812"/>
            <a:chOff x="0" y="131763"/>
            <a:chExt cx="9144000" cy="785812"/>
          </a:xfrm>
        </p:grpSpPr>
        <p:sp>
          <p:nvSpPr>
            <p:cNvPr id="62474" name="Line 16"/>
            <p:cNvSpPr>
              <a:spLocks noChangeShapeType="1"/>
            </p:cNvSpPr>
            <p:nvPr/>
          </p:nvSpPr>
          <p:spPr bwMode="auto">
            <a:xfrm>
              <a:off x="0" y="62230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2475" name="Line 16"/>
            <p:cNvSpPr>
              <a:spLocks noChangeShapeType="1"/>
            </p:cNvSpPr>
            <p:nvPr/>
          </p:nvSpPr>
          <p:spPr bwMode="auto">
            <a:xfrm>
              <a:off x="0" y="69215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pic>
          <p:nvPicPr>
            <p:cNvPr id="62476" name="Picture 2" descr="Logo1_color_CMYK"/>
            <p:cNvPicPr>
              <a:picLocks noChangeAspect="1" noChangeArrowheads="1"/>
            </p:cNvPicPr>
            <p:nvPr/>
          </p:nvPicPr>
          <p:blipFill>
            <a:blip r:embed="rId3">
              <a:clrChange>
                <a:clrFrom>
                  <a:srgbClr val="FEFDFB"/>
                </a:clrFrom>
                <a:clrTo>
                  <a:srgbClr val="FEFDFB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138" y="131763"/>
              <a:ext cx="879475" cy="7858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2467" name="TextBox 10"/>
          <p:cNvSpPr txBox="1">
            <a:spLocks noChangeArrowheads="1"/>
          </p:cNvSpPr>
          <p:nvPr/>
        </p:nvSpPr>
        <p:spPr bwMode="auto">
          <a:xfrm>
            <a:off x="1403350" y="115888"/>
            <a:ext cx="4281488" cy="677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>
              <a:buFont typeface="Arial" panose="020B0604020202020204" pitchFamily="34" charset="0"/>
              <a:buNone/>
            </a:pPr>
            <a:r>
              <a:rPr kumimoji="1" lang="ru-RU" altLang="ru-RU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ПЕРЕХОДНЫЙ ПЕРИОД</a:t>
            </a:r>
          </a:p>
          <a:p>
            <a:pPr algn="ctr"/>
            <a:endParaRPr lang="ru-RU" altLang="ru-RU" sz="2000" b="1">
              <a:solidFill>
                <a:srgbClr val="FF0000"/>
              </a:solidFill>
              <a:cs typeface="Times New Roman" panose="02020603050405020304" pitchFamily="18" charset="0"/>
            </a:endParaRPr>
          </a:p>
        </p:txBody>
      </p:sp>
      <p:sp>
        <p:nvSpPr>
          <p:cNvPr id="62468" name="TextBox 3"/>
          <p:cNvSpPr txBox="1">
            <a:spLocks noChangeArrowheads="1"/>
          </p:cNvSpPr>
          <p:nvPr/>
        </p:nvSpPr>
        <p:spPr bwMode="auto">
          <a:xfrm>
            <a:off x="1090613" y="1528800"/>
            <a:ext cx="277691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ru-RU" b="1" u="sng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ЗАЧЕТНЫЙ ПРИНЦИП</a:t>
            </a:r>
          </a:p>
        </p:txBody>
      </p:sp>
      <p:sp>
        <p:nvSpPr>
          <p:cNvPr id="62469" name="TextBox 13"/>
          <p:cNvSpPr txBox="1">
            <a:spLocks noChangeArrowheads="1"/>
          </p:cNvSpPr>
          <p:nvPr/>
        </p:nvSpPr>
        <p:spPr bwMode="auto">
          <a:xfrm>
            <a:off x="4869371" y="1547813"/>
            <a:ext cx="257346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ru-RU" b="1" u="sng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ПРЯМЫЕ ВЫПЛАТЫ</a:t>
            </a:r>
          </a:p>
        </p:txBody>
      </p:sp>
      <p:sp>
        <p:nvSpPr>
          <p:cNvPr id="15" name="Выгнутая вверх стрелка 14">
            <a:extLst/>
          </p:cNvPr>
          <p:cNvSpPr/>
          <p:nvPr/>
        </p:nvSpPr>
        <p:spPr>
          <a:xfrm>
            <a:off x="2339752" y="793750"/>
            <a:ext cx="3816350" cy="711200"/>
          </a:xfrm>
          <a:prstGeom prst="curvedDownArrow">
            <a:avLst/>
          </a:prstGeom>
          <a:solidFill>
            <a:schemeClr val="tx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black"/>
              </a:solidFill>
            </a:endParaRPr>
          </a:p>
        </p:txBody>
      </p:sp>
      <p:sp>
        <p:nvSpPr>
          <p:cNvPr id="83" name="Скругленный прямоугольник 82">
            <a:extLst/>
          </p:cNvPr>
          <p:cNvSpPr/>
          <p:nvPr/>
        </p:nvSpPr>
        <p:spPr>
          <a:xfrm>
            <a:off x="420688" y="1960009"/>
            <a:ext cx="8318500" cy="2185710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E46C0A"/>
              </a:buClr>
              <a:defRPr/>
            </a:pPr>
            <a:r>
              <a:rPr kumimoji="0" lang="ru-RU" altLang="ru-RU" sz="1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Задолженность Фонда </a:t>
            </a:r>
            <a:r>
              <a:rPr kumimoji="0" lang="ru-RU" altLang="ru-RU" sz="18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(перерасход) перед страхователем, сформировавшаяся по состоянию на 01.01.2020 года, по заявлению страхователя </a:t>
            </a:r>
          </a:p>
          <a:p>
            <a:pPr algn="ctr" eaLnBrk="1" hangingPunct="1">
              <a:buClr>
                <a:srgbClr val="E46C0A"/>
              </a:buClr>
              <a:defRPr/>
            </a:pPr>
            <a:r>
              <a:rPr kumimoji="0" lang="ru-RU" altLang="ru-RU" sz="1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подлежит возмещению. </a:t>
            </a:r>
          </a:p>
          <a:p>
            <a:pPr algn="ctr" eaLnBrk="1" hangingPunct="1">
              <a:buClr>
                <a:srgbClr val="E46C0A"/>
              </a:buClr>
              <a:defRPr/>
            </a:pPr>
            <a:r>
              <a:rPr kumimoji="0" lang="ru-RU" altLang="ru-RU" sz="18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Территориальный орган Фонда вправе провести проверку (камеральную или выездную) произведенных расходов. </a:t>
            </a:r>
          </a:p>
          <a:p>
            <a:pPr algn="ctr" eaLnBrk="1" hangingPunct="1">
              <a:buClr>
                <a:srgbClr val="E46C0A"/>
              </a:buClr>
              <a:defRPr/>
            </a:pPr>
            <a:r>
              <a:rPr kumimoji="0" lang="ru-RU" altLang="ru-RU" sz="1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Зачету в счет уплаты</a:t>
            </a:r>
            <a:r>
              <a:rPr kumimoji="0" lang="ru-RU" altLang="ru-RU" sz="18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страховых взносов, начисленных в 2020 году, данная </a:t>
            </a:r>
            <a:r>
              <a:rPr kumimoji="0" lang="ru-RU" altLang="ru-RU" sz="1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задолженность не подлежит</a:t>
            </a:r>
            <a:r>
              <a:rPr kumimoji="0" lang="ru-RU" altLang="ru-RU" sz="18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</a:p>
        </p:txBody>
      </p:sp>
      <p:sp>
        <p:nvSpPr>
          <p:cNvPr id="84" name="Скругленный прямоугольник 83">
            <a:extLst/>
          </p:cNvPr>
          <p:cNvSpPr/>
          <p:nvPr/>
        </p:nvSpPr>
        <p:spPr>
          <a:xfrm>
            <a:off x="395288" y="4262438"/>
            <a:ext cx="8318500" cy="1398587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E46C0A"/>
              </a:buClr>
              <a:defRPr/>
            </a:pPr>
            <a:r>
              <a:rPr kumimoji="0" lang="ru-RU" altLang="ru-RU" sz="18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Сумма расходов, не отраженная страхователем в отчете за  2019 год, в последующих отчетах за 2020 год </a:t>
            </a:r>
            <a:r>
              <a:rPr kumimoji="0" lang="ru-RU" altLang="ru-RU" sz="1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 отражается</a:t>
            </a:r>
            <a:r>
              <a:rPr kumimoji="0" lang="ru-RU" altLang="ru-RU" sz="1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 </a:t>
            </a:r>
          </a:p>
          <a:p>
            <a:pPr algn="ctr" eaLnBrk="1" hangingPunct="1">
              <a:buClr>
                <a:srgbClr val="E46C0A"/>
              </a:buClr>
              <a:defRPr/>
            </a:pPr>
            <a:r>
              <a:rPr kumimoji="0" lang="ru-RU" altLang="ru-RU" sz="18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Необходимо в отчете за 2019 год отразить все расходы, произведенные страхователем  до </a:t>
            </a:r>
            <a:r>
              <a:rPr kumimoji="0" lang="ru-RU" altLang="ru-RU" sz="1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01.01.2020 года</a:t>
            </a:r>
            <a:r>
              <a:rPr kumimoji="0" lang="ru-RU" altLang="ru-RU" sz="18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!!!</a:t>
            </a:r>
          </a:p>
        </p:txBody>
      </p:sp>
      <p:sp>
        <p:nvSpPr>
          <p:cNvPr id="85" name="Скругленный прямоугольник 84">
            <a:extLst/>
          </p:cNvPr>
          <p:cNvSpPr/>
          <p:nvPr/>
        </p:nvSpPr>
        <p:spPr>
          <a:xfrm>
            <a:off x="420688" y="5703888"/>
            <a:ext cx="8293100" cy="1022350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E46C0A"/>
              </a:buClr>
              <a:defRPr/>
            </a:pPr>
            <a:r>
              <a:rPr kumimoji="0" lang="ru-RU" altLang="ru-RU" sz="18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 страховым случаям, по которым страхователь </a:t>
            </a:r>
            <a:r>
              <a:rPr kumimoji="0" lang="ru-RU" altLang="ru-RU" sz="1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 произвел </a:t>
            </a:r>
            <a:r>
              <a:rPr kumimoji="0" lang="ru-RU" altLang="ru-RU" sz="18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назначение и выплату пособия в связи с вступлением в силу нового порядка, назначение и выплата пособий осуществляется отделением Фонда. </a:t>
            </a:r>
          </a:p>
        </p:txBody>
      </p:sp>
    </p:spTree>
    <p:extLst>
      <p:ext uri="{BB962C8B-B14F-4D97-AF65-F5344CB8AC3E}">
        <p14:creationId xmlns:p14="http://schemas.microsoft.com/office/powerpoint/2010/main" val="3185494319"/>
      </p:ext>
    </p:extLst>
  </p:cSld>
  <p:clrMapOvr>
    <a:masterClrMapping/>
  </p:clrMapOvr>
  <p:transition spd="slow">
    <p:push dir="u"/>
  </p:transition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490" name="Группа 16"/>
          <p:cNvGrpSpPr>
            <a:grpSpLocks/>
          </p:cNvGrpSpPr>
          <p:nvPr/>
        </p:nvGrpSpPr>
        <p:grpSpPr bwMode="auto">
          <a:xfrm>
            <a:off x="0" y="131763"/>
            <a:ext cx="9144000" cy="785812"/>
            <a:chOff x="0" y="131763"/>
            <a:chExt cx="9144000" cy="785812"/>
          </a:xfrm>
        </p:grpSpPr>
        <p:sp>
          <p:nvSpPr>
            <p:cNvPr id="63495" name="Line 16"/>
            <p:cNvSpPr>
              <a:spLocks noChangeShapeType="1"/>
            </p:cNvSpPr>
            <p:nvPr/>
          </p:nvSpPr>
          <p:spPr bwMode="auto">
            <a:xfrm>
              <a:off x="0" y="62230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496" name="Line 16"/>
            <p:cNvSpPr>
              <a:spLocks noChangeShapeType="1"/>
            </p:cNvSpPr>
            <p:nvPr/>
          </p:nvSpPr>
          <p:spPr bwMode="auto">
            <a:xfrm>
              <a:off x="0" y="69215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pic>
          <p:nvPicPr>
            <p:cNvPr id="63497" name="Picture 2" descr="Logo1_color_CMYK"/>
            <p:cNvPicPr>
              <a:picLocks noChangeAspect="1" noChangeArrowheads="1"/>
            </p:cNvPicPr>
            <p:nvPr/>
          </p:nvPicPr>
          <p:blipFill>
            <a:blip r:embed="rId3">
              <a:clrChange>
                <a:clrFrom>
                  <a:srgbClr val="FEFDFB"/>
                </a:clrFrom>
                <a:clrTo>
                  <a:srgbClr val="FEFDFB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138" y="131763"/>
              <a:ext cx="879475" cy="7858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3491" name="TextBox 10"/>
          <p:cNvSpPr txBox="1">
            <a:spLocks noChangeArrowheads="1"/>
          </p:cNvSpPr>
          <p:nvPr/>
        </p:nvSpPr>
        <p:spPr bwMode="auto">
          <a:xfrm>
            <a:off x="1042988" y="115888"/>
            <a:ext cx="3889375" cy="677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>
              <a:buFont typeface="Arial" panose="020B0604020202020204" pitchFamily="34" charset="0"/>
              <a:buNone/>
            </a:pPr>
            <a:r>
              <a:rPr kumimoji="1" lang="ru-RU" altLang="ru-RU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ПЕРЕХОДНЫЙ ПЕРИОД</a:t>
            </a:r>
          </a:p>
          <a:p>
            <a:pPr algn="ctr"/>
            <a:endParaRPr lang="ru-RU" altLang="ru-RU" sz="2000" b="1">
              <a:solidFill>
                <a:srgbClr val="FF0000"/>
              </a:solidFill>
              <a:cs typeface="Times New Roman" panose="02020603050405020304" pitchFamily="18" charset="0"/>
            </a:endParaRPr>
          </a:p>
        </p:txBody>
      </p:sp>
      <p:sp>
        <p:nvSpPr>
          <p:cNvPr id="12" name="Скругленный прямоугольник 11">
            <a:extLst/>
          </p:cNvPr>
          <p:cNvSpPr/>
          <p:nvPr/>
        </p:nvSpPr>
        <p:spPr>
          <a:xfrm>
            <a:off x="396875" y="1327150"/>
            <a:ext cx="8132763" cy="1422400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E46C0A"/>
              </a:buClr>
              <a:defRPr/>
            </a:pPr>
            <a:r>
              <a:rPr kumimoji="0" lang="ru-RU" altLang="ru-RU" sz="18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 страховым случаям, по которым страхователь </a:t>
            </a:r>
            <a:r>
              <a:rPr kumimoji="0" lang="ru-RU" altLang="ru-RU" sz="1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произвел</a:t>
            </a:r>
            <a:r>
              <a:rPr kumimoji="0" lang="ru-RU" altLang="ru-RU" sz="1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ru-RU" altLang="ru-RU" sz="18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назначение пособия </a:t>
            </a:r>
            <a:r>
              <a:rPr kumimoji="0" lang="ru-RU" altLang="ru-RU" sz="1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 01.01.2020</a:t>
            </a:r>
            <a:r>
              <a:rPr kumimoji="0" lang="ru-RU" altLang="ru-RU" sz="18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 но </a:t>
            </a:r>
            <a:r>
              <a:rPr kumimoji="0" lang="ru-RU" altLang="ru-RU" sz="1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 выплатил </a:t>
            </a:r>
            <a:r>
              <a:rPr kumimoji="0" lang="ru-RU" altLang="ru-RU" sz="18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его до  указанной даты, суммы не выплаченных пособий должны быть включены в Расчет (ф-4ФСС) за 2019 год. Выплату страхователь может осуществить </a:t>
            </a:r>
            <a:r>
              <a:rPr kumimoji="0" lang="ru-RU" altLang="ru-RU" sz="1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январе 2020</a:t>
            </a:r>
            <a:r>
              <a:rPr kumimoji="0" lang="ru-RU" altLang="ru-RU" sz="1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3" name="Скругленный прямоугольник 12">
            <a:extLst/>
          </p:cNvPr>
          <p:cNvSpPr/>
          <p:nvPr/>
        </p:nvSpPr>
        <p:spPr>
          <a:xfrm>
            <a:off x="381000" y="2890838"/>
            <a:ext cx="8137525" cy="1085850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E46C0A"/>
              </a:buClr>
              <a:defRPr/>
            </a:pPr>
            <a:r>
              <a:rPr kumimoji="0" lang="ru-RU" altLang="ru-RU" sz="18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Если листок  нетрудоспособности открыт застрахованному лицу в декабре 2019 года и  продолжается в январе 2020, то после окончания нетрудоспособности за назначением и выплатой пособия по такому листку нетрудоспособности следует обращаться в территориальный орган Фонда.</a:t>
            </a:r>
          </a:p>
        </p:txBody>
      </p:sp>
      <p:sp>
        <p:nvSpPr>
          <p:cNvPr id="47111" name="Прямоугольник 14">
            <a:extLst/>
          </p:cNvPr>
          <p:cNvSpPr>
            <a:spLocks noChangeArrowheads="1"/>
          </p:cNvSpPr>
          <p:nvPr/>
        </p:nvSpPr>
        <p:spPr bwMode="auto">
          <a:xfrm>
            <a:off x="396875" y="4165600"/>
            <a:ext cx="8132763" cy="2032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txBody>
          <a:bodyPr>
            <a:spAutoFit/>
          </a:bodyPr>
          <a:lstStyle>
            <a:lvl1pPr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E46C0A"/>
              </a:buClr>
              <a:buFont typeface="Arial" panose="020B0604020202020204" pitchFamily="34" charset="0"/>
              <a:buNone/>
              <a:defRPr/>
            </a:pPr>
            <a:r>
              <a:rPr kumimoji="0" lang="ru-RU" altLang="ru-RU" sz="1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После 01.01.2020 года </a:t>
            </a:r>
            <a:r>
              <a:rPr kumimoji="0" lang="ru-RU" altLang="ru-RU" sz="18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страхователь, осуществляющий выплату застрахованному лицу ежемесячного пособия по уходу за ребенком, направляет в территориальный орган Фонда заявление и документы, необходимые для начисления и выплаты пособия, либо реестр сведений, а также сведения о расчете пособия, исчисленного на момент наступления отпуска по уходу за ребенком, для продолжения выплаты такого пособия территориальным органом Фонда.</a:t>
            </a:r>
          </a:p>
        </p:txBody>
      </p:sp>
    </p:spTree>
  </p:cSld>
  <p:clrMapOvr>
    <a:masterClrMapping/>
  </p:clrMapOvr>
  <p:transition spd="slow">
    <p:push dir="u"/>
  </p:transition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8"/>
          <p:cNvSpPr>
            <a:spLocks noChangeArrowheads="1"/>
          </p:cNvSpPr>
          <p:nvPr/>
        </p:nvSpPr>
        <p:spPr bwMode="auto">
          <a:xfrm>
            <a:off x="938213" y="942975"/>
            <a:ext cx="7308850" cy="63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ctr"/>
          <a:lstStyle>
            <a:lvl1pPr defTabSz="45720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 defTabSz="45720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 defTabSz="45720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 defTabSz="45720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 defTabSz="45720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/>
            <a:endParaRPr lang="ru-RU" altLang="ru-RU" sz="1600" b="1">
              <a:solidFill>
                <a:srgbClr val="333399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515" name="Прямоугольник 23"/>
          <p:cNvSpPr>
            <a:spLocks noChangeArrowheads="1"/>
          </p:cNvSpPr>
          <p:nvPr/>
        </p:nvSpPr>
        <p:spPr bwMode="auto">
          <a:xfrm>
            <a:off x="3995738" y="3109913"/>
            <a:ext cx="23034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4572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r>
              <a:rPr lang="ru-RU" altLang="ru-RU" sz="1400">
                <a:solidFill>
                  <a:srgbClr val="002060"/>
                </a:solidFill>
              </a:rPr>
              <a:t>  </a:t>
            </a:r>
            <a:endParaRPr lang="ru-RU" altLang="ru-RU" sz="1400" b="1">
              <a:solidFill>
                <a:srgbClr val="002060"/>
              </a:solidFill>
            </a:endParaRPr>
          </a:p>
        </p:txBody>
      </p:sp>
      <p:sp>
        <p:nvSpPr>
          <p:cNvPr id="64516" name="Прямоугольник 24"/>
          <p:cNvSpPr>
            <a:spLocks noChangeArrowheads="1"/>
          </p:cNvSpPr>
          <p:nvPr/>
        </p:nvSpPr>
        <p:spPr bwMode="auto">
          <a:xfrm>
            <a:off x="3028950" y="4330700"/>
            <a:ext cx="302101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4572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1400" b="1">
                <a:solidFill>
                  <a:srgbClr val="000000"/>
                </a:solidFill>
              </a:rPr>
              <a:t> </a:t>
            </a:r>
          </a:p>
        </p:txBody>
      </p:sp>
      <p:sp>
        <p:nvSpPr>
          <p:cNvPr id="64517" name="Прямоугольник 55"/>
          <p:cNvSpPr>
            <a:spLocks noChangeArrowheads="1"/>
          </p:cNvSpPr>
          <p:nvPr/>
        </p:nvSpPr>
        <p:spPr bwMode="auto">
          <a:xfrm>
            <a:off x="4859338" y="2740025"/>
            <a:ext cx="529748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285750" indent="-285750" defTabSz="4572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>
              <a:buFontTx/>
              <a:buChar char="-"/>
            </a:pPr>
            <a:endParaRPr lang="ru-RU" altLang="ru-RU" sz="1400" b="1">
              <a:solidFill>
                <a:srgbClr val="002060"/>
              </a:solidFill>
            </a:endParaRPr>
          </a:p>
          <a:p>
            <a:pPr>
              <a:buFontTx/>
              <a:buChar char="-"/>
            </a:pPr>
            <a:endParaRPr lang="ru-RU" altLang="ru-RU" sz="1400" b="1">
              <a:solidFill>
                <a:srgbClr val="000000"/>
              </a:solidFill>
            </a:endParaRPr>
          </a:p>
        </p:txBody>
      </p:sp>
      <p:sp>
        <p:nvSpPr>
          <p:cNvPr id="64518" name="TextBox 1"/>
          <p:cNvSpPr txBox="1">
            <a:spLocks noChangeArrowheads="1"/>
          </p:cNvSpPr>
          <p:nvPr/>
        </p:nvSpPr>
        <p:spPr bwMode="auto">
          <a:xfrm>
            <a:off x="1111250" y="-17463"/>
            <a:ext cx="7385050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4572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/>
            <a:endParaRPr lang="ru-RU" altLang="ru-RU" sz="2000" b="1" dirty="0">
              <a:solidFill>
                <a:srgbClr val="1F497D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alt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ЗАДАЧА </a:t>
            </a:r>
            <a:r>
              <a:rPr lang="ru-RU" altLang="ru-RU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СТРАХОВАТЕЛЯ</a:t>
            </a:r>
            <a:endParaRPr lang="ru-RU" altLang="ru-RU" sz="16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endParaRPr lang="ru-RU" altLang="ru-RU" sz="2000" b="1" dirty="0">
              <a:solidFill>
                <a:srgbClr val="FF0000"/>
              </a:solidFill>
              <a:cs typeface="Times New Roman" panose="02020603050405020304" pitchFamily="18" charset="0"/>
            </a:endParaRPr>
          </a:p>
        </p:txBody>
      </p:sp>
      <p:grpSp>
        <p:nvGrpSpPr>
          <p:cNvPr id="64519" name="Группа 16"/>
          <p:cNvGrpSpPr>
            <a:grpSpLocks/>
          </p:cNvGrpSpPr>
          <p:nvPr/>
        </p:nvGrpSpPr>
        <p:grpSpPr bwMode="auto">
          <a:xfrm>
            <a:off x="20638" y="187325"/>
            <a:ext cx="9144000" cy="785813"/>
            <a:chOff x="0" y="131763"/>
            <a:chExt cx="9144000" cy="785812"/>
          </a:xfrm>
        </p:grpSpPr>
        <p:sp>
          <p:nvSpPr>
            <p:cNvPr id="3" name="Line 16"/>
            <p:cNvSpPr>
              <a:spLocks noChangeShapeType="1"/>
            </p:cNvSpPr>
            <p:nvPr/>
          </p:nvSpPr>
          <p:spPr bwMode="auto">
            <a:xfrm>
              <a:off x="0" y="62230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4535" name="Line 16"/>
            <p:cNvSpPr>
              <a:spLocks noChangeShapeType="1"/>
            </p:cNvSpPr>
            <p:nvPr/>
          </p:nvSpPr>
          <p:spPr bwMode="auto">
            <a:xfrm>
              <a:off x="0" y="69215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pic>
          <p:nvPicPr>
            <p:cNvPr id="64536" name="Picture 2" descr="Logo1_color_CMYK"/>
            <p:cNvPicPr>
              <a:picLocks noChangeAspect="1" noChangeArrowheads="1"/>
            </p:cNvPicPr>
            <p:nvPr/>
          </p:nvPicPr>
          <p:blipFill>
            <a:blip r:embed="rId3">
              <a:clrChange>
                <a:clrFrom>
                  <a:srgbClr val="FEFDFB"/>
                </a:clrFrom>
                <a:clrTo>
                  <a:srgbClr val="FEFDFB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138" y="131763"/>
              <a:ext cx="879475" cy="7858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4534" name="TextBox 5">
            <a:extLst/>
          </p:cNvPr>
          <p:cNvSpPr txBox="1">
            <a:spLocks noChangeArrowheads="1"/>
          </p:cNvSpPr>
          <p:nvPr/>
        </p:nvSpPr>
        <p:spPr bwMode="auto">
          <a:xfrm>
            <a:off x="1788042" y="3798999"/>
            <a:ext cx="6973887" cy="738664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>
            <a:spAutoFit/>
          </a:bodyPr>
          <a:lstStyle>
            <a:lvl1pPr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>
              <a:defRPr/>
            </a:pPr>
            <a:r>
              <a:rPr kumimoji="0"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Обеспечить наличие программного  обеспечения  с последними версиями (СБИС, 1С, Контур, Парус и т.д.) и  техническую готовность к передаче электронных реестров сведений, необходимых для назначения и выплаты пособия</a:t>
            </a:r>
            <a:endParaRPr kumimoji="0" lang="ru-RU" altLang="ru-RU" sz="1800" b="1" dirty="0">
              <a:solidFill>
                <a:srgbClr val="FF0000"/>
              </a:solidFill>
              <a:cs typeface="Times New Roman" panose="02020603050405020304" pitchFamily="18" charset="0"/>
            </a:endParaRPr>
          </a:p>
        </p:txBody>
      </p:sp>
      <p:sp>
        <p:nvSpPr>
          <p:cNvPr id="64537" name="TextBox 13">
            <a:extLst/>
          </p:cNvPr>
          <p:cNvSpPr txBox="1">
            <a:spLocks noChangeArrowheads="1"/>
          </p:cNvSpPr>
          <p:nvPr/>
        </p:nvSpPr>
        <p:spPr bwMode="auto">
          <a:xfrm>
            <a:off x="1661520" y="5639151"/>
            <a:ext cx="7045325" cy="30797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>
            <a:spAutoFit/>
          </a:bodyPr>
          <a:lstStyle>
            <a:lvl1pPr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>
              <a:defRPr/>
            </a:pPr>
            <a:r>
              <a:rPr kumimoji="0"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Предусмотреть в полном объеме финансовые средства для уплаты страховых взносов </a:t>
            </a:r>
          </a:p>
        </p:txBody>
      </p:sp>
      <p:sp>
        <p:nvSpPr>
          <p:cNvPr id="2" name="Прямоугольник 1">
            <a:extLst/>
          </p:cNvPr>
          <p:cNvSpPr/>
          <p:nvPr/>
        </p:nvSpPr>
        <p:spPr>
          <a:xfrm>
            <a:off x="2882900" y="1085850"/>
            <a:ext cx="5854700" cy="52228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>
            <a:spAutoFit/>
          </a:bodyPr>
          <a:lstStyle>
            <a:lvl1pPr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just" eaLnBrk="1" hangingPunct="1">
              <a:buClr>
                <a:srgbClr val="06436B"/>
              </a:buClr>
              <a:defRPr/>
            </a:pPr>
            <a:r>
              <a:rPr kumimoji="0" lang="ru-RU" altLang="ru-RU" sz="140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Довести порядок получения пособий в рамках «Прямых выплат» до работников</a:t>
            </a:r>
          </a:p>
        </p:txBody>
      </p:sp>
      <p:sp>
        <p:nvSpPr>
          <p:cNvPr id="4" name="Прямоугольник 3">
            <a:extLst/>
          </p:cNvPr>
          <p:cNvSpPr/>
          <p:nvPr/>
        </p:nvSpPr>
        <p:spPr>
          <a:xfrm>
            <a:off x="1209083" y="1854201"/>
            <a:ext cx="7497762" cy="52387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>
            <a:spAutoFit/>
          </a:bodyPr>
          <a:lstStyle>
            <a:lvl1pPr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just">
              <a:defRPr/>
            </a:pPr>
            <a:r>
              <a:rPr kumimoji="0"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Проинформировать работников о возможных способах получения пособий: на лицевой счет в банке/ на номер карты «МИР» или почтовым переводом</a:t>
            </a:r>
          </a:p>
        </p:txBody>
      </p:sp>
      <p:sp>
        <p:nvSpPr>
          <p:cNvPr id="5" name="Прямоугольник 4">
            <a:extLst/>
          </p:cNvPr>
          <p:cNvSpPr/>
          <p:nvPr/>
        </p:nvSpPr>
        <p:spPr>
          <a:xfrm>
            <a:off x="1860272" y="2613164"/>
            <a:ext cx="6829425" cy="95410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>
            <a:spAutoFit/>
          </a:bodyPr>
          <a:lstStyle>
            <a:lvl1pPr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just">
              <a:defRPr/>
            </a:pPr>
            <a:r>
              <a:rPr kumimoji="0"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</a:t>
            </a:r>
            <a:r>
              <a:rPr kumimoji="0" lang="ru-RU" altLang="ru-RU" sz="14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роинформировать </a:t>
            </a:r>
            <a:r>
              <a:rPr kumimoji="0"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застрахованных лиц о необходимости предоставления заявления по форме, утвержденной приказом ФСС РФ, работникам, находящимся в отпуске по уходу за ребенком, и подготовить документы или реестр сведений в отношении указанных лиц</a:t>
            </a:r>
          </a:p>
        </p:txBody>
      </p:sp>
      <p:pic>
        <p:nvPicPr>
          <p:cNvPr id="64525" name="Рисунок 7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92275" y="4748689"/>
            <a:ext cx="1130300" cy="717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4526" name="Рисунок 1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39863" y="942975"/>
            <a:ext cx="1243012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4527" name="Рисунок 15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1682750"/>
            <a:ext cx="773113" cy="950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4528" name="Рисунок 17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221" y="2643187"/>
            <a:ext cx="1055688" cy="1057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4529" name="Рисунок 19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552" b="18594"/>
          <a:stretch>
            <a:fillRect/>
          </a:stretch>
        </p:blipFill>
        <p:spPr bwMode="auto">
          <a:xfrm>
            <a:off x="341313" y="3697288"/>
            <a:ext cx="1206500" cy="884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" name="TextBox 20">
            <a:extLst/>
          </p:cNvPr>
          <p:cNvSpPr txBox="1"/>
          <p:nvPr/>
        </p:nvSpPr>
        <p:spPr>
          <a:xfrm>
            <a:off x="2839253" y="4840639"/>
            <a:ext cx="5889625" cy="52387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>
            <a:spAutoFit/>
          </a:bodyPr>
          <a:lstStyle>
            <a:lvl1pPr defTabSz="4572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 defTabSz="4572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 defTabSz="4572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 defTabSz="4572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 defTabSz="4572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>
              <a:defRPr/>
            </a:pPr>
            <a:r>
              <a:rPr kumimoji="0"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Обратиться за возмещением понесённых расходов в ИРО ФСС при наличии задолженности Фонда (перерасход)</a:t>
            </a:r>
            <a:endParaRPr kumimoji="0" lang="en-US" altLang="ru-RU" sz="14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64531" name="Рисунок 2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2913" y="5106988"/>
            <a:ext cx="1296987" cy="1087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4532" name="Рисунок 24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8238" y="6059488"/>
            <a:ext cx="1001712" cy="747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" name="TextBox 13">
            <a:extLst/>
          </p:cNvPr>
          <p:cNvSpPr txBox="1">
            <a:spLocks noChangeArrowheads="1"/>
          </p:cNvSpPr>
          <p:nvPr/>
        </p:nvSpPr>
        <p:spPr bwMode="auto">
          <a:xfrm>
            <a:off x="2119313" y="6280150"/>
            <a:ext cx="6618287" cy="30797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>
            <a:spAutoFit/>
          </a:bodyPr>
          <a:lstStyle>
            <a:lvl1pPr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>
              <a:defRPr/>
            </a:pPr>
            <a:r>
              <a:rPr kumimoji="0" lang="ru-RU" alt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Изучить законодательство РФ в сфере обязательного социального страхования  </a:t>
            </a:r>
          </a:p>
        </p:txBody>
      </p:sp>
    </p:spTree>
    <p:extLst>
      <p:ext uri="{BB962C8B-B14F-4D97-AF65-F5344CB8AC3E}">
        <p14:creationId xmlns:p14="http://schemas.microsoft.com/office/powerpoint/2010/main" val="3164794201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562" name="Группа 21"/>
          <p:cNvGrpSpPr>
            <a:grpSpLocks/>
          </p:cNvGrpSpPr>
          <p:nvPr/>
        </p:nvGrpSpPr>
        <p:grpSpPr bwMode="auto">
          <a:xfrm>
            <a:off x="0" y="131763"/>
            <a:ext cx="9144000" cy="785812"/>
            <a:chOff x="0" y="131763"/>
            <a:chExt cx="9144000" cy="785812"/>
          </a:xfrm>
        </p:grpSpPr>
        <p:sp>
          <p:nvSpPr>
            <p:cNvPr id="66571" name="Line 16"/>
            <p:cNvSpPr>
              <a:spLocks noChangeShapeType="1"/>
            </p:cNvSpPr>
            <p:nvPr/>
          </p:nvSpPr>
          <p:spPr bwMode="auto">
            <a:xfrm>
              <a:off x="0" y="62230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572" name="Line 16"/>
            <p:cNvSpPr>
              <a:spLocks noChangeShapeType="1"/>
            </p:cNvSpPr>
            <p:nvPr/>
          </p:nvSpPr>
          <p:spPr bwMode="auto">
            <a:xfrm>
              <a:off x="0" y="69215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pic>
          <p:nvPicPr>
            <p:cNvPr id="66573" name="Picture 2" descr="Logo1_color_CMYK"/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FEFDFB"/>
                </a:clrFrom>
                <a:clrTo>
                  <a:srgbClr val="FEFDFB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138" y="131763"/>
              <a:ext cx="879475" cy="7858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6563" name="TextBox 10"/>
          <p:cNvSpPr txBox="1">
            <a:spLocks noChangeArrowheads="1"/>
          </p:cNvSpPr>
          <p:nvPr/>
        </p:nvSpPr>
        <p:spPr bwMode="auto">
          <a:xfrm>
            <a:off x="1116013" y="188913"/>
            <a:ext cx="77295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ЭЦП  ДЛЯ ПЕРЕХОДА НА ЭЛЕКТРОННЫЙ ДОКУМЕНТООБОРОТ</a:t>
            </a:r>
          </a:p>
        </p:txBody>
      </p:sp>
      <p:pic>
        <p:nvPicPr>
          <p:cNvPr id="66564" name="Рисунок 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30625" y="1598613"/>
            <a:ext cx="2663825" cy="198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6565" name="TextBox 13"/>
          <p:cNvSpPr txBox="1">
            <a:spLocks noChangeArrowheads="1"/>
          </p:cNvSpPr>
          <p:nvPr/>
        </p:nvSpPr>
        <p:spPr bwMode="auto">
          <a:xfrm>
            <a:off x="4713288" y="3525838"/>
            <a:ext cx="493395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ЭЦП</a:t>
            </a:r>
            <a:r>
              <a:rPr lang="en-US" alt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(усиленная квалифицированная электронная цифровая подпись);</a:t>
            </a:r>
          </a:p>
          <a:p>
            <a:pPr algn="ctr"/>
            <a:r>
              <a:rPr lang="ru-RU" alt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Крипто Про </a:t>
            </a:r>
            <a:r>
              <a:rPr lang="en-US" alt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CSP</a:t>
            </a:r>
            <a:r>
              <a:rPr lang="ru-RU" alt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;</a:t>
            </a:r>
          </a:p>
          <a:p>
            <a:pPr algn="ctr"/>
            <a:r>
              <a:rPr lang="ru-RU" alt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Носитель ЭЦП</a:t>
            </a:r>
          </a:p>
        </p:txBody>
      </p:sp>
      <p:sp>
        <p:nvSpPr>
          <p:cNvPr id="18" name="Стрелка вправо 17">
            <a:extLst/>
          </p:cNvPr>
          <p:cNvSpPr/>
          <p:nvPr/>
        </p:nvSpPr>
        <p:spPr>
          <a:xfrm>
            <a:off x="2268538" y="2387600"/>
            <a:ext cx="1150937" cy="360363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0" name="Скругленный прямоугольник 19">
            <a:extLst/>
          </p:cNvPr>
          <p:cNvSpPr/>
          <p:nvPr/>
        </p:nvSpPr>
        <p:spPr>
          <a:xfrm>
            <a:off x="1169988" y="4878388"/>
            <a:ext cx="7086600" cy="17907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>
              <a:defRPr/>
            </a:pPr>
            <a:r>
              <a:rPr kumimoji="0" lang="ru-RU" altLang="ru-RU" sz="1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Информацию об аккредитованных центрах для получения ЭЦП можно получить  на сайтах</a:t>
            </a:r>
          </a:p>
          <a:p>
            <a:pPr algn="ctr">
              <a:defRPr/>
            </a:pPr>
            <a:r>
              <a:rPr kumimoji="0" lang="ru-RU" altLang="ru-RU" sz="1800" b="1" i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ru-RU" altLang="ru-RU" sz="1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Министерство цифрового развития, связи и массовых коммуникаций Российской Федерации </a:t>
            </a:r>
          </a:p>
          <a:p>
            <a:pPr algn="ctr">
              <a:defRPr/>
            </a:pPr>
            <a:r>
              <a:rPr kumimoji="0" lang="en-US" altLang="ru-RU" sz="18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4"/>
              </a:rPr>
              <a:t>https://digital.gov.ru/ru/activity/govservices/certification authority/</a:t>
            </a:r>
            <a:endParaRPr kumimoji="0" lang="ru-RU" altLang="ru-RU" sz="180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defRPr/>
            </a:pPr>
            <a:r>
              <a:rPr kumimoji="0" lang="ru-RU" altLang="ru-RU" sz="1800" b="1" i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ru-RU" altLang="ru-RU" sz="1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Портал государственных услуг- </a:t>
            </a:r>
            <a:r>
              <a:rPr kumimoji="0" lang="en-US" altLang="ru-RU" sz="18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5"/>
              </a:rPr>
              <a:t>https://e-trust.gosuslugi/CA</a:t>
            </a:r>
            <a:r>
              <a:rPr kumimoji="0" lang="en-US" altLang="ru-RU" sz="18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kumimoji="0" lang="ru-RU" altLang="ru-RU" sz="180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66568" name="Рисунок 2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2425" y="1814513"/>
            <a:ext cx="1470025" cy="147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6569" name="Рисунок 2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4500" y="2549525"/>
            <a:ext cx="1182688" cy="828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586" name="Группа 16"/>
          <p:cNvGrpSpPr>
            <a:grpSpLocks/>
          </p:cNvGrpSpPr>
          <p:nvPr/>
        </p:nvGrpSpPr>
        <p:grpSpPr bwMode="auto">
          <a:xfrm>
            <a:off x="0" y="131763"/>
            <a:ext cx="9144000" cy="785812"/>
            <a:chOff x="0" y="131763"/>
            <a:chExt cx="9144000" cy="785812"/>
          </a:xfrm>
        </p:grpSpPr>
        <p:sp>
          <p:nvSpPr>
            <p:cNvPr id="67591" name="Line 16"/>
            <p:cNvSpPr>
              <a:spLocks noChangeShapeType="1"/>
            </p:cNvSpPr>
            <p:nvPr/>
          </p:nvSpPr>
          <p:spPr bwMode="auto">
            <a:xfrm>
              <a:off x="0" y="62230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7592" name="Line 16"/>
            <p:cNvSpPr>
              <a:spLocks noChangeShapeType="1"/>
            </p:cNvSpPr>
            <p:nvPr/>
          </p:nvSpPr>
          <p:spPr bwMode="auto">
            <a:xfrm>
              <a:off x="0" y="69215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pic>
          <p:nvPicPr>
            <p:cNvPr id="67593" name="Picture 2" descr="Logo1_color_CMYK"/>
            <p:cNvPicPr>
              <a:picLocks noChangeAspect="1" noChangeArrowheads="1"/>
            </p:cNvPicPr>
            <p:nvPr/>
          </p:nvPicPr>
          <p:blipFill>
            <a:blip r:embed="rId3">
              <a:clrChange>
                <a:clrFrom>
                  <a:srgbClr val="FEFDFB"/>
                </a:clrFrom>
                <a:clrTo>
                  <a:srgbClr val="FEFDFB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138" y="131763"/>
              <a:ext cx="879475" cy="7858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7587" name="TextBox 1"/>
          <p:cNvSpPr txBox="1">
            <a:spLocks noChangeArrowheads="1"/>
          </p:cNvSpPr>
          <p:nvPr/>
        </p:nvSpPr>
        <p:spPr bwMode="auto">
          <a:xfrm>
            <a:off x="650875" y="1112838"/>
            <a:ext cx="4248720" cy="163121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2800" dirty="0">
                <a:solidFill>
                  <a:srgbClr val="1F497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телефон </a:t>
            </a:r>
          </a:p>
          <a:p>
            <a:pPr algn="ctr"/>
            <a:r>
              <a:rPr lang="ru-RU" altLang="ru-RU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«горячей линии» </a:t>
            </a:r>
          </a:p>
          <a:p>
            <a:pPr algn="ctr"/>
            <a:r>
              <a:rPr lang="ru-RU" altLang="ru-RU" sz="2800" dirty="0">
                <a:solidFill>
                  <a:srgbClr val="1F497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8(3952) 25-96-80</a:t>
            </a:r>
          </a:p>
          <a:p>
            <a:pPr algn="ctr"/>
            <a:endParaRPr lang="ru-RU" altLang="ru-RU" sz="1600" dirty="0">
              <a:solidFill>
                <a:prstClr val="black"/>
              </a:solidFill>
            </a:endParaRPr>
          </a:p>
        </p:txBody>
      </p:sp>
      <p:sp>
        <p:nvSpPr>
          <p:cNvPr id="67588" name="TextBox 2"/>
          <p:cNvSpPr txBox="1">
            <a:spLocks noChangeArrowheads="1"/>
          </p:cNvSpPr>
          <p:nvPr/>
        </p:nvSpPr>
        <p:spPr bwMode="auto">
          <a:xfrm>
            <a:off x="650875" y="4581128"/>
            <a:ext cx="8024538" cy="95410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2800" dirty="0">
                <a:solidFill>
                  <a:srgbClr val="1F497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подробная информация на </a:t>
            </a:r>
            <a:r>
              <a:rPr lang="ru-RU" altLang="ru-RU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сайте r38.fss.ru</a:t>
            </a:r>
          </a:p>
          <a:p>
            <a:pPr algn="ctr"/>
            <a:r>
              <a:rPr lang="ru-RU" altLang="ru-RU" sz="2800" dirty="0">
                <a:solidFill>
                  <a:srgbClr val="1F497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разделе  </a:t>
            </a:r>
            <a:r>
              <a:rPr lang="ru-RU" altLang="ru-RU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«Прямые выплаты»</a:t>
            </a:r>
            <a:r>
              <a:rPr lang="ru-RU" altLang="ru-RU" sz="2800" dirty="0">
                <a:solidFill>
                  <a:prstClr val="black"/>
                </a:solidFill>
              </a:rPr>
              <a:t> </a:t>
            </a:r>
          </a:p>
        </p:txBody>
      </p:sp>
      <p:pic>
        <p:nvPicPr>
          <p:cNvPr id="67589" name="Рисунок 1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0152" y="928956"/>
            <a:ext cx="2735262" cy="2265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7590" name="TextBox 17"/>
          <p:cNvSpPr txBox="1">
            <a:spLocks noChangeArrowheads="1"/>
          </p:cNvSpPr>
          <p:nvPr/>
        </p:nvSpPr>
        <p:spPr bwMode="auto">
          <a:xfrm>
            <a:off x="1116013" y="188913"/>
            <a:ext cx="86058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Font typeface="Times New Roman" panose="02020603050405020304" pitchFamily="18" charset="0"/>
              <a:buNone/>
            </a:pPr>
            <a:r>
              <a:rPr lang="ru-RU" altLang="ru-RU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ПОЛЕЗНЫЕ КОНТАКТЫ</a:t>
            </a:r>
          </a:p>
        </p:txBody>
      </p:sp>
    </p:spTree>
    <p:extLst>
      <p:ext uri="{BB962C8B-B14F-4D97-AF65-F5344CB8AC3E}">
        <p14:creationId xmlns:p14="http://schemas.microsoft.com/office/powerpoint/2010/main" val="3204571089"/>
      </p:ext>
    </p:extLst>
  </p:cSld>
  <p:clrMapOvr>
    <a:masterClrMapping/>
  </p:clrMapOvr>
  <p:transition spd="slow"/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586" name="Группа 16"/>
          <p:cNvGrpSpPr>
            <a:grpSpLocks/>
          </p:cNvGrpSpPr>
          <p:nvPr/>
        </p:nvGrpSpPr>
        <p:grpSpPr bwMode="auto">
          <a:xfrm>
            <a:off x="0" y="131763"/>
            <a:ext cx="9144000" cy="785812"/>
            <a:chOff x="0" y="131763"/>
            <a:chExt cx="9144000" cy="785812"/>
          </a:xfrm>
        </p:grpSpPr>
        <p:sp>
          <p:nvSpPr>
            <p:cNvPr id="67591" name="Line 16"/>
            <p:cNvSpPr>
              <a:spLocks noChangeShapeType="1"/>
            </p:cNvSpPr>
            <p:nvPr/>
          </p:nvSpPr>
          <p:spPr bwMode="auto">
            <a:xfrm>
              <a:off x="0" y="62230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7592" name="Line 16"/>
            <p:cNvSpPr>
              <a:spLocks noChangeShapeType="1"/>
            </p:cNvSpPr>
            <p:nvPr/>
          </p:nvSpPr>
          <p:spPr bwMode="auto">
            <a:xfrm>
              <a:off x="0" y="69215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pic>
          <p:nvPicPr>
            <p:cNvPr id="67593" name="Picture 2" descr="Logo1_color_CMYK"/>
            <p:cNvPicPr>
              <a:picLocks noChangeAspect="1" noChangeArrowheads="1"/>
            </p:cNvPicPr>
            <p:nvPr/>
          </p:nvPicPr>
          <p:blipFill>
            <a:blip r:embed="rId3">
              <a:clrChange>
                <a:clrFrom>
                  <a:srgbClr val="FEFDFB"/>
                </a:clrFrom>
                <a:clrTo>
                  <a:srgbClr val="FEFDFB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138" y="131763"/>
              <a:ext cx="879475" cy="7858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7590" name="TextBox 17"/>
          <p:cNvSpPr txBox="1">
            <a:spLocks noChangeArrowheads="1"/>
          </p:cNvSpPr>
          <p:nvPr/>
        </p:nvSpPr>
        <p:spPr bwMode="auto">
          <a:xfrm>
            <a:off x="1116013" y="188913"/>
            <a:ext cx="86058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Font typeface="Times New Roman" panose="02020603050405020304" pitchFamily="18" charset="0"/>
              <a:buNone/>
            </a:pPr>
            <a:r>
              <a:rPr lang="ru-RU" altLang="ru-RU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ПОЛЕЗНАЯ ИНФОРМАЦИЯ</a:t>
            </a:r>
            <a:endParaRPr lang="ru-RU" altLang="ru-RU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11138" y="1385975"/>
            <a:ext cx="8753349" cy="39395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3000" dirty="0" smtClean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sz="30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официальном интернет-сайте Иркутского регионального отделения Фонда социального страхования Российской Федерации размещен </a:t>
            </a:r>
            <a:r>
              <a:rPr lang="ru-RU" sz="3000" dirty="0" smtClean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/>
            </a:r>
            <a:br>
              <a:rPr lang="ru-RU" sz="3000" dirty="0" smtClean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35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план-график </a:t>
            </a:r>
            <a:r>
              <a:rPr lang="ru-RU" sz="35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обучающих семинаров </a:t>
            </a:r>
            <a:r>
              <a:rPr lang="ru-RU" sz="30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для </a:t>
            </a:r>
            <a:r>
              <a:rPr lang="ru-RU" sz="3000" dirty="0" smtClean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страхователей.</a:t>
            </a:r>
            <a:r>
              <a:rPr lang="ru-RU" sz="30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ru-RU" sz="3000" dirty="0" smtClean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Подробную </a:t>
            </a:r>
            <a:r>
              <a:rPr lang="ru-RU" sz="30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информацию о </a:t>
            </a:r>
            <a:r>
              <a:rPr lang="ru-RU" sz="3000" dirty="0" smtClean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дате</a:t>
            </a:r>
            <a:br>
              <a:rPr lang="ru-RU" sz="3000" dirty="0" smtClean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3000" dirty="0" smtClean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30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 месте проведения можно посмотреть по ссылке:</a:t>
            </a:r>
            <a:r>
              <a:rPr lang="ru-RU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30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endParaRPr lang="ru-RU" sz="30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ru-RU" sz="3500" b="1" u="sng" dirty="0" smtClean="0">
                <a:latin typeface="Times New Roman" panose="02020603050405020304" pitchFamily="18" charset="0"/>
                <a:cs typeface="Times New Roman" panose="02020603050405020304" pitchFamily="18" charset="0"/>
                <a:hlinkClick r:id="rId4"/>
              </a:rPr>
              <a:t>http</a:t>
            </a:r>
            <a:r>
              <a:rPr lang="ru-RU" sz="3500" b="1" u="sng" dirty="0">
                <a:latin typeface="Times New Roman" panose="02020603050405020304" pitchFamily="18" charset="0"/>
                <a:cs typeface="Times New Roman" panose="02020603050405020304" pitchFamily="18" charset="0"/>
                <a:hlinkClick r:id="rId4"/>
              </a:rPr>
              <a:t>://r38.fss.ru/421946/425650/index.shtml</a:t>
            </a:r>
            <a:r>
              <a:rPr lang="ru-RU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318143943"/>
      </p:ext>
    </p:extLst>
  </p:cSld>
  <p:clrMapOvr>
    <a:masterClrMapping/>
  </p:clrMapOvr>
  <p:transition spd="slow"/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Прямоугольник 26">
            <a:extLst/>
          </p:cNvPr>
          <p:cNvSpPr/>
          <p:nvPr/>
        </p:nvSpPr>
        <p:spPr>
          <a:xfrm>
            <a:off x="5409580" y="3345712"/>
            <a:ext cx="3487387" cy="617950"/>
          </a:xfrm>
          <a:prstGeom prst="rect">
            <a:avLst/>
          </a:prstGeom>
          <a:noFill/>
          <a:ln>
            <a:noFill/>
          </a:ln>
          <a:effectLst>
            <a:glow rad="635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>
              <a:defRPr/>
            </a:pPr>
            <a:endParaRPr lang="ru-RU" altLang="ru-RU" sz="1200" b="1">
              <a:solidFill>
                <a:srgbClr val="002060"/>
              </a:solidFill>
              <a:latin typeface="Arial Narrow" panose="020B060402020202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0" name="Прямоугольник 29">
            <a:extLst/>
          </p:cNvPr>
          <p:cNvSpPr/>
          <p:nvPr/>
        </p:nvSpPr>
        <p:spPr>
          <a:xfrm>
            <a:off x="5400482" y="5239049"/>
            <a:ext cx="3487387" cy="421878"/>
          </a:xfrm>
          <a:prstGeom prst="rect">
            <a:avLst/>
          </a:prstGeom>
          <a:noFill/>
          <a:ln>
            <a:noFill/>
          </a:ln>
          <a:effectLst>
            <a:glow rad="635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>
              <a:defRPr/>
            </a:pPr>
            <a:endParaRPr lang="ru-RU" altLang="ru-RU" sz="1200" b="1">
              <a:solidFill>
                <a:srgbClr val="002060"/>
              </a:solidFill>
              <a:latin typeface="Arial Narrow" panose="020B060402020202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95240" name="Группа 16"/>
          <p:cNvGrpSpPr>
            <a:grpSpLocks/>
          </p:cNvGrpSpPr>
          <p:nvPr/>
        </p:nvGrpSpPr>
        <p:grpSpPr bwMode="auto">
          <a:xfrm>
            <a:off x="0" y="133350"/>
            <a:ext cx="9144000" cy="785813"/>
            <a:chOff x="0" y="131763"/>
            <a:chExt cx="9144000" cy="785812"/>
          </a:xfrm>
        </p:grpSpPr>
        <p:sp>
          <p:nvSpPr>
            <p:cNvPr id="95242" name="Line 16"/>
            <p:cNvSpPr>
              <a:spLocks noChangeShapeType="1"/>
            </p:cNvSpPr>
            <p:nvPr/>
          </p:nvSpPr>
          <p:spPr bwMode="auto">
            <a:xfrm>
              <a:off x="0" y="62230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243" name="Line 16"/>
            <p:cNvSpPr>
              <a:spLocks noChangeShapeType="1"/>
            </p:cNvSpPr>
            <p:nvPr/>
          </p:nvSpPr>
          <p:spPr bwMode="auto">
            <a:xfrm>
              <a:off x="0" y="69215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pic>
          <p:nvPicPr>
            <p:cNvPr id="95244" name="Picture 2" descr="Logo1_color_CMYK"/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FEFDFB"/>
                </a:clrFrom>
                <a:clrTo>
                  <a:srgbClr val="FEFDFB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138" y="131763"/>
              <a:ext cx="879475" cy="7858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95241" name="Прямоугольник 36"/>
          <p:cNvSpPr>
            <a:spLocks noChangeArrowheads="1"/>
          </p:cNvSpPr>
          <p:nvPr/>
        </p:nvSpPr>
        <p:spPr bwMode="auto">
          <a:xfrm>
            <a:off x="633413" y="2560638"/>
            <a:ext cx="82169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28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СПАСИБО ЗА ВНИМАНИЕ! </a:t>
            </a: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82" name="Группа 16"/>
          <p:cNvGrpSpPr>
            <a:grpSpLocks/>
          </p:cNvGrpSpPr>
          <p:nvPr/>
        </p:nvGrpSpPr>
        <p:grpSpPr bwMode="auto">
          <a:xfrm>
            <a:off x="-12700" y="131763"/>
            <a:ext cx="9144000" cy="785812"/>
            <a:chOff x="0" y="131763"/>
            <a:chExt cx="9144000" cy="785812"/>
          </a:xfrm>
        </p:grpSpPr>
        <p:sp>
          <p:nvSpPr>
            <p:cNvPr id="20501" name="Line 16"/>
            <p:cNvSpPr>
              <a:spLocks noChangeShapeType="1"/>
            </p:cNvSpPr>
            <p:nvPr/>
          </p:nvSpPr>
          <p:spPr bwMode="auto">
            <a:xfrm>
              <a:off x="0" y="62230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02" name="Line 16"/>
            <p:cNvSpPr>
              <a:spLocks noChangeShapeType="1"/>
            </p:cNvSpPr>
            <p:nvPr/>
          </p:nvSpPr>
          <p:spPr bwMode="auto">
            <a:xfrm>
              <a:off x="0" y="69215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pic>
          <p:nvPicPr>
            <p:cNvPr id="20503" name="Picture 2" descr="Logo1_color_CMYK"/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FEFDFB"/>
                </a:clrFrom>
                <a:clrTo>
                  <a:srgbClr val="FEFDFB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138" y="131763"/>
              <a:ext cx="879475" cy="7858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0483" name="TextBox 7"/>
          <p:cNvSpPr txBox="1">
            <a:spLocks noChangeArrowheads="1"/>
          </p:cNvSpPr>
          <p:nvPr/>
        </p:nvSpPr>
        <p:spPr bwMode="auto">
          <a:xfrm>
            <a:off x="1116013" y="188913"/>
            <a:ext cx="70564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КРАТКАЯ СХЕМА ПРИЕМА ЭЛН ДЛЯ СТРАХОВАТЕЛЕЙ</a:t>
            </a:r>
          </a:p>
        </p:txBody>
      </p:sp>
      <p:sp>
        <p:nvSpPr>
          <p:cNvPr id="20484" name="TextBox 1"/>
          <p:cNvSpPr txBox="1">
            <a:spLocks noChangeArrowheads="1"/>
          </p:cNvSpPr>
          <p:nvPr/>
        </p:nvSpPr>
        <p:spPr bwMode="auto">
          <a:xfrm>
            <a:off x="2241550" y="1362075"/>
            <a:ext cx="497668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r>
              <a:rPr lang="ru-RU" altLang="ru-RU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для принятия ЭЛН работодателю необходимо</a:t>
            </a:r>
          </a:p>
        </p:txBody>
      </p:sp>
      <p:sp>
        <p:nvSpPr>
          <p:cNvPr id="3" name="Овал 2"/>
          <p:cNvSpPr/>
          <p:nvPr/>
        </p:nvSpPr>
        <p:spPr>
          <a:xfrm>
            <a:off x="1409700" y="2006600"/>
            <a:ext cx="1400175" cy="1368425"/>
          </a:xfrm>
          <a:prstGeom prst="ellipse">
            <a:avLst/>
          </a:prstGeom>
          <a:solidFill>
            <a:schemeClr val="bg1"/>
          </a:solidFill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14" name="Овал 13"/>
          <p:cNvSpPr/>
          <p:nvPr/>
        </p:nvSpPr>
        <p:spPr>
          <a:xfrm>
            <a:off x="5940425" y="1943100"/>
            <a:ext cx="1400175" cy="1368425"/>
          </a:xfrm>
          <a:prstGeom prst="ellipse">
            <a:avLst/>
          </a:prstGeom>
          <a:solidFill>
            <a:schemeClr val="bg1"/>
          </a:solidFill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pic>
        <p:nvPicPr>
          <p:cNvPr id="20487" name="Picture 2" descr="C:\Users\Burlakova_AV\Desktop\КАРТИНКИ\zagranpasport-gosuslugi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956" t="6339" r="27995" b="10345"/>
          <a:stretch>
            <a:fillRect/>
          </a:stretch>
        </p:blipFill>
        <p:spPr bwMode="auto">
          <a:xfrm>
            <a:off x="1693863" y="2246313"/>
            <a:ext cx="808037" cy="88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488" name="Рисунок 1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75388" y="2414588"/>
            <a:ext cx="871537" cy="398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489" name="Прямоугольник 3"/>
          <p:cNvSpPr>
            <a:spLocks noChangeArrowheads="1"/>
          </p:cNvSpPr>
          <p:nvPr/>
        </p:nvSpPr>
        <p:spPr bwMode="auto">
          <a:xfrm>
            <a:off x="474663" y="3328988"/>
            <a:ext cx="3552825" cy="78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7000"/>
              </a:lnSpc>
              <a:spcAft>
                <a:spcPts val="800"/>
              </a:spcAft>
            </a:pPr>
            <a:r>
              <a:rPr lang="ru-RU" altLang="ru-RU" sz="1400">
                <a:solidFill>
                  <a:srgbClr val="1F497D"/>
                </a:solidFill>
              </a:rPr>
              <a:t>Наличие подтвержденной учетной записи организации на портале </a:t>
            </a:r>
            <a:br>
              <a:rPr lang="ru-RU" altLang="ru-RU" sz="1400">
                <a:solidFill>
                  <a:srgbClr val="1F497D"/>
                </a:solidFill>
              </a:rPr>
            </a:br>
            <a:r>
              <a:rPr lang="ru-RU" altLang="ru-RU" sz="1400">
                <a:solidFill>
                  <a:srgbClr val="1F497D"/>
                </a:solidFill>
              </a:rPr>
              <a:t>Госуслуг (</a:t>
            </a:r>
            <a:r>
              <a:rPr lang="en-US" altLang="ru-RU" sz="1400" u="sng">
                <a:solidFill>
                  <a:srgbClr val="1F497D"/>
                </a:solidFill>
                <a:hlinkClick r:id="rId5"/>
              </a:rPr>
              <a:t>https</a:t>
            </a:r>
            <a:r>
              <a:rPr lang="ru-RU" altLang="ru-RU" sz="1400" u="sng">
                <a:solidFill>
                  <a:srgbClr val="1F497D"/>
                </a:solidFill>
                <a:hlinkClick r:id="rId5"/>
              </a:rPr>
              <a:t>://</a:t>
            </a:r>
            <a:r>
              <a:rPr lang="en-US" altLang="ru-RU" sz="1400" u="sng">
                <a:solidFill>
                  <a:srgbClr val="1F497D"/>
                </a:solidFill>
                <a:hlinkClick r:id="rId5"/>
              </a:rPr>
              <a:t>www</a:t>
            </a:r>
            <a:r>
              <a:rPr lang="ru-RU" altLang="ru-RU" sz="1400" u="sng">
                <a:solidFill>
                  <a:srgbClr val="1F497D"/>
                </a:solidFill>
                <a:hlinkClick r:id="rId5"/>
              </a:rPr>
              <a:t>.</a:t>
            </a:r>
            <a:r>
              <a:rPr lang="en-US" altLang="ru-RU" sz="1400" u="sng">
                <a:solidFill>
                  <a:srgbClr val="1F497D"/>
                </a:solidFill>
                <a:hlinkClick r:id="rId5"/>
              </a:rPr>
              <a:t>gosuslugi</a:t>
            </a:r>
            <a:r>
              <a:rPr lang="ru-RU" altLang="ru-RU" sz="1400" u="sng">
                <a:solidFill>
                  <a:srgbClr val="1F497D"/>
                </a:solidFill>
                <a:hlinkClick r:id="rId5"/>
              </a:rPr>
              <a:t>.</a:t>
            </a:r>
            <a:r>
              <a:rPr lang="en-US" altLang="ru-RU" sz="1400" u="sng">
                <a:solidFill>
                  <a:srgbClr val="1F497D"/>
                </a:solidFill>
                <a:hlinkClick r:id="rId5"/>
              </a:rPr>
              <a:t>ru</a:t>
            </a:r>
            <a:r>
              <a:rPr lang="ru-RU" altLang="ru-RU" sz="1400">
                <a:solidFill>
                  <a:srgbClr val="1F497D"/>
                </a:solidFill>
              </a:rPr>
              <a:t>)</a:t>
            </a:r>
          </a:p>
        </p:txBody>
      </p:sp>
      <p:sp>
        <p:nvSpPr>
          <p:cNvPr id="20490" name="Прямоугольник 4"/>
          <p:cNvSpPr>
            <a:spLocks noChangeArrowheads="1"/>
          </p:cNvSpPr>
          <p:nvPr/>
        </p:nvSpPr>
        <p:spPr bwMode="auto">
          <a:xfrm>
            <a:off x="646113" y="4367213"/>
            <a:ext cx="3168650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1400">
                <a:solidFill>
                  <a:srgbClr val="1F497D"/>
                </a:solidFill>
              </a:rPr>
              <a:t>Наличие усиленной квалифицированной электронной подписи (ЭЦП). Подходит ЭЦП для сдачи отчетности. </a:t>
            </a:r>
            <a:endParaRPr lang="ru-RU" altLang="ru-RU" sz="1400">
              <a:solidFill>
                <a:srgbClr val="000000"/>
              </a:solidFill>
            </a:endParaRPr>
          </a:p>
        </p:txBody>
      </p:sp>
      <p:sp>
        <p:nvSpPr>
          <p:cNvPr id="6" name="Плюс 5"/>
          <p:cNvSpPr/>
          <p:nvPr/>
        </p:nvSpPr>
        <p:spPr>
          <a:xfrm>
            <a:off x="1997075" y="4113213"/>
            <a:ext cx="360363" cy="325437"/>
          </a:xfrm>
          <a:prstGeom prst="mathPlus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20492" name="TextBox 6"/>
          <p:cNvSpPr txBox="1">
            <a:spLocks noChangeArrowheads="1"/>
          </p:cNvSpPr>
          <p:nvPr/>
        </p:nvSpPr>
        <p:spPr bwMode="auto">
          <a:xfrm>
            <a:off x="3790950" y="2414588"/>
            <a:ext cx="10779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r>
              <a:rPr lang="ru-RU" altLang="ru-RU" sz="3600" b="1">
                <a:solidFill>
                  <a:srgbClr val="FF0000"/>
                </a:solidFill>
              </a:rPr>
              <a:t>ИЛИ</a:t>
            </a:r>
          </a:p>
        </p:txBody>
      </p:sp>
      <p:sp>
        <p:nvSpPr>
          <p:cNvPr id="20493" name="TextBox 8"/>
          <p:cNvSpPr txBox="1">
            <a:spLocks noChangeArrowheads="1"/>
          </p:cNvSpPr>
          <p:nvPr/>
        </p:nvSpPr>
        <p:spPr bwMode="auto">
          <a:xfrm>
            <a:off x="5245100" y="3375025"/>
            <a:ext cx="3402013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r>
              <a:rPr lang="ru-RU" altLang="ru-RU" sz="1400">
                <a:solidFill>
                  <a:srgbClr val="1F497D"/>
                </a:solidFill>
              </a:rPr>
              <a:t>Наличие компьютерных программ компаний «1С», «Парус», «Тензор» (СБИС), «СКБ «КОНТУР», «КОМПАС-СПБ» и др.</a:t>
            </a:r>
          </a:p>
        </p:txBody>
      </p:sp>
      <p:sp>
        <p:nvSpPr>
          <p:cNvPr id="26" name="Плюс 25"/>
          <p:cNvSpPr/>
          <p:nvPr/>
        </p:nvSpPr>
        <p:spPr>
          <a:xfrm>
            <a:off x="6640513" y="4260850"/>
            <a:ext cx="360362" cy="325438"/>
          </a:xfrm>
          <a:prstGeom prst="mathPlus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20495" name="TextBox 11"/>
          <p:cNvSpPr txBox="1">
            <a:spLocks noChangeArrowheads="1"/>
          </p:cNvSpPr>
          <p:nvPr/>
        </p:nvSpPr>
        <p:spPr bwMode="auto">
          <a:xfrm>
            <a:off x="5062538" y="4579938"/>
            <a:ext cx="3584575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1400">
                <a:solidFill>
                  <a:srgbClr val="1F497D"/>
                </a:solidFill>
              </a:rPr>
              <a:t>Наличие усиленной квалифицированной электронной цифровой подписи, подходящей для сдачи отчетности</a:t>
            </a:r>
          </a:p>
        </p:txBody>
      </p:sp>
      <p:sp>
        <p:nvSpPr>
          <p:cNvPr id="20496" name="Прямоугольник 17"/>
          <p:cNvSpPr>
            <a:spLocks noChangeArrowheads="1"/>
          </p:cNvSpPr>
          <p:nvPr/>
        </p:nvSpPr>
        <p:spPr bwMode="auto">
          <a:xfrm>
            <a:off x="71438" y="5535613"/>
            <a:ext cx="4572000" cy="124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7000"/>
              </a:lnSpc>
              <a:spcAft>
                <a:spcPts val="800"/>
              </a:spcAft>
            </a:pPr>
            <a:r>
              <a:rPr lang="ru-RU" altLang="ru-RU" sz="1400">
                <a:solidFill>
                  <a:srgbClr val="1F497D"/>
                </a:solidFill>
              </a:rPr>
              <a:t>Для получения ЭПЦ необходимо обратиться в аккредитованный удостоверяющий центр (перечень удостоверяющих центров </a:t>
            </a:r>
            <a:r>
              <a:rPr lang="ru-RU" altLang="ru-RU" sz="1400" u="sng">
                <a:solidFill>
                  <a:srgbClr val="1F497D"/>
                </a:solidFill>
                <a:hlinkClick r:id="rId6"/>
              </a:rPr>
              <a:t>https://e-trust.gosuslugi.ru/CA</a:t>
            </a:r>
            <a:r>
              <a:rPr lang="ru-RU" altLang="ru-RU" sz="1400">
                <a:solidFill>
                  <a:srgbClr val="1F497D"/>
                </a:solidFill>
              </a:rPr>
              <a:t>) и установить корневые сертификаты полученной ЭЦП и списки отозванных сертификатов.</a:t>
            </a:r>
          </a:p>
        </p:txBody>
      </p:sp>
      <p:sp>
        <p:nvSpPr>
          <p:cNvPr id="19" name="Стрелка вниз 18"/>
          <p:cNvSpPr/>
          <p:nvPr/>
        </p:nvSpPr>
        <p:spPr>
          <a:xfrm>
            <a:off x="2009775" y="5338763"/>
            <a:ext cx="314325" cy="234950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grpSp>
        <p:nvGrpSpPr>
          <p:cNvPr id="20498" name="Группа 4"/>
          <p:cNvGrpSpPr>
            <a:grpSpLocks/>
          </p:cNvGrpSpPr>
          <p:nvPr/>
        </p:nvGrpSpPr>
        <p:grpSpPr bwMode="auto">
          <a:xfrm>
            <a:off x="6951663" y="1966913"/>
            <a:ext cx="2095500" cy="1408112"/>
            <a:chOff x="7116614" y="2027382"/>
            <a:chExt cx="2096294" cy="1408546"/>
          </a:xfrm>
        </p:grpSpPr>
        <p:sp>
          <p:nvSpPr>
            <p:cNvPr id="23" name="Овал 22"/>
            <p:cNvSpPr/>
            <p:nvPr/>
          </p:nvSpPr>
          <p:spPr>
            <a:xfrm>
              <a:off x="7419941" y="2027382"/>
              <a:ext cx="1505520" cy="1408546"/>
            </a:xfrm>
            <a:prstGeom prst="ellipse">
              <a:avLst/>
            </a:prstGeom>
            <a:solidFill>
              <a:schemeClr val="bg1"/>
            </a:solidFill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1200" dirty="0">
                  <a:solidFill>
                    <a:prstClr val="black"/>
                  </a:solidFill>
                </a:rPr>
                <a:t> </a:t>
              </a:r>
            </a:p>
          </p:txBody>
        </p:sp>
        <p:sp>
          <p:nvSpPr>
            <p:cNvPr id="20500" name="TextBox 3"/>
            <p:cNvSpPr txBox="1">
              <a:spLocks noChangeArrowheads="1"/>
            </p:cNvSpPr>
            <p:nvPr/>
          </p:nvSpPr>
          <p:spPr bwMode="auto">
            <a:xfrm>
              <a:off x="7116614" y="2368312"/>
              <a:ext cx="2096294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ru-RU" altLang="ru-RU" sz="1400" b="1">
                  <a:solidFill>
                    <a:srgbClr val="1F497D"/>
                  </a:solidFill>
                </a:rPr>
                <a:t>либо ПО поддерживающее</a:t>
              </a:r>
            </a:p>
            <a:p>
              <a:pPr algn="ctr"/>
              <a:r>
                <a:rPr lang="ru-RU" altLang="ru-RU" sz="1400" b="1">
                  <a:solidFill>
                    <a:srgbClr val="1F497D"/>
                  </a:solidFill>
                </a:rPr>
                <a:t> ЭЛН</a:t>
              </a:r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506" name="Группа 16"/>
          <p:cNvGrpSpPr>
            <a:grpSpLocks/>
          </p:cNvGrpSpPr>
          <p:nvPr/>
        </p:nvGrpSpPr>
        <p:grpSpPr bwMode="auto">
          <a:xfrm>
            <a:off x="-12700" y="131763"/>
            <a:ext cx="9144000" cy="785812"/>
            <a:chOff x="0" y="131763"/>
            <a:chExt cx="9144000" cy="785812"/>
          </a:xfrm>
        </p:grpSpPr>
        <p:sp>
          <p:nvSpPr>
            <p:cNvPr id="21524" name="Line 16"/>
            <p:cNvSpPr>
              <a:spLocks noChangeShapeType="1"/>
            </p:cNvSpPr>
            <p:nvPr/>
          </p:nvSpPr>
          <p:spPr bwMode="auto">
            <a:xfrm>
              <a:off x="0" y="62230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525" name="Line 16"/>
            <p:cNvSpPr>
              <a:spLocks noChangeShapeType="1"/>
            </p:cNvSpPr>
            <p:nvPr/>
          </p:nvSpPr>
          <p:spPr bwMode="auto">
            <a:xfrm>
              <a:off x="0" y="69215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pic>
          <p:nvPicPr>
            <p:cNvPr id="21526" name="Picture 2" descr="Logo1_color_CMYK"/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FEFDFB"/>
                </a:clrFrom>
                <a:clrTo>
                  <a:srgbClr val="FEFDFB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138" y="131763"/>
              <a:ext cx="879475" cy="7858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1507" name="TextBox 7"/>
          <p:cNvSpPr txBox="1">
            <a:spLocks noChangeArrowheads="1"/>
          </p:cNvSpPr>
          <p:nvPr/>
        </p:nvSpPr>
        <p:spPr bwMode="auto">
          <a:xfrm>
            <a:off x="1331913" y="188913"/>
            <a:ext cx="656404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ru-RU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ПРОГРАММНОЕ ОБЕСПЕЧЕНИЕ  ДЛЯ ПРИНЯТИЯ ЭЛН </a:t>
            </a:r>
          </a:p>
        </p:txBody>
      </p:sp>
      <p:sp>
        <p:nvSpPr>
          <p:cNvPr id="21508" name="TextBox 1"/>
          <p:cNvSpPr txBox="1">
            <a:spLocks noChangeArrowheads="1"/>
          </p:cNvSpPr>
          <p:nvPr/>
        </p:nvSpPr>
        <p:spPr bwMode="auto">
          <a:xfrm>
            <a:off x="476250" y="1088232"/>
            <a:ext cx="8205788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dirty="0">
                <a:solidFill>
                  <a:srgbClr val="1F497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Каждый работодатель без труда может принимать на оплату электронный больничный, если он работает в одной из этих программ </a:t>
            </a:r>
          </a:p>
          <a:p>
            <a:pPr algn="ctr"/>
            <a:r>
              <a:rPr lang="ru-RU" altLang="ru-RU" dirty="0">
                <a:solidFill>
                  <a:srgbClr val="1F497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+ УКЭП, подходящая для сдачи отчетности.</a:t>
            </a:r>
          </a:p>
          <a:p>
            <a:pPr algn="ctr"/>
            <a:endParaRPr lang="ru-RU" altLang="ru-RU" dirty="0">
              <a:solidFill>
                <a:srgbClr val="1F497D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ru-RU" altLang="ru-RU" sz="1200" b="1" u="sng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ЭЛН  ЗНАЧИТЕЛЬНО СОКРАЩАЕТ ВРЕМЯ БУХГАЛТЕРА ПРИ ФОРМИРОВАНИИ </a:t>
            </a:r>
          </a:p>
          <a:p>
            <a:pPr algn="ctr"/>
            <a:r>
              <a:rPr lang="ru-RU" altLang="ru-RU" sz="1200" b="1" u="sng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ЭЛЕКТРОННОГО РЕЕСТРА СВЕДЕНИЙ  В ПИЛОТНОМ ПРОЕКТЕ «ПРЯМЫЕ ВЫПЛАТЫ»  </a:t>
            </a:r>
          </a:p>
        </p:txBody>
      </p:sp>
      <p:sp>
        <p:nvSpPr>
          <p:cNvPr id="3" name="Овал 2"/>
          <p:cNvSpPr/>
          <p:nvPr/>
        </p:nvSpPr>
        <p:spPr>
          <a:xfrm>
            <a:off x="430213" y="2670175"/>
            <a:ext cx="1295400" cy="1223963"/>
          </a:xfrm>
          <a:prstGeom prst="ellipse">
            <a:avLst/>
          </a:prstGeom>
          <a:solidFill>
            <a:schemeClr val="bg1"/>
          </a:solidFill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14" name="Овал 13"/>
          <p:cNvSpPr/>
          <p:nvPr/>
        </p:nvSpPr>
        <p:spPr>
          <a:xfrm>
            <a:off x="3613150" y="2660650"/>
            <a:ext cx="1296988" cy="1223963"/>
          </a:xfrm>
          <a:prstGeom prst="ellipse">
            <a:avLst/>
          </a:prstGeom>
          <a:solidFill>
            <a:schemeClr val="bg1"/>
          </a:solidFill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15" name="Овал 14"/>
          <p:cNvSpPr/>
          <p:nvPr/>
        </p:nvSpPr>
        <p:spPr>
          <a:xfrm>
            <a:off x="6784975" y="2670175"/>
            <a:ext cx="1296988" cy="1223963"/>
          </a:xfrm>
          <a:prstGeom prst="ellipse">
            <a:avLst/>
          </a:prstGeom>
          <a:solidFill>
            <a:schemeClr val="bg1"/>
          </a:solidFill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16" name="Овал 15"/>
          <p:cNvSpPr/>
          <p:nvPr/>
        </p:nvSpPr>
        <p:spPr>
          <a:xfrm>
            <a:off x="1979613" y="4437063"/>
            <a:ext cx="1296987" cy="1223962"/>
          </a:xfrm>
          <a:prstGeom prst="ellipse">
            <a:avLst/>
          </a:prstGeom>
          <a:solidFill>
            <a:schemeClr val="bg1"/>
          </a:solidFill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17" name="Овал 16"/>
          <p:cNvSpPr/>
          <p:nvPr/>
        </p:nvSpPr>
        <p:spPr>
          <a:xfrm>
            <a:off x="5292725" y="4437063"/>
            <a:ext cx="1295400" cy="1223962"/>
          </a:xfrm>
          <a:prstGeom prst="ellipse">
            <a:avLst/>
          </a:prstGeom>
          <a:solidFill>
            <a:schemeClr val="bg1"/>
          </a:solidFill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pic>
        <p:nvPicPr>
          <p:cNvPr id="21514" name="Рисунок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750" y="3000375"/>
            <a:ext cx="11334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515" name="Picture 6" descr="Картинки по запросу парус компания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899" r="5069" b="22214"/>
          <a:stretch>
            <a:fillRect/>
          </a:stretch>
        </p:blipFill>
        <p:spPr bwMode="auto">
          <a:xfrm>
            <a:off x="3924300" y="2781300"/>
            <a:ext cx="647700" cy="90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516" name="Picture 8" descr="Картинки по запросу скб контур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347" t="23940" r="33041" b="41177"/>
          <a:stretch>
            <a:fillRect/>
          </a:stretch>
        </p:blipFill>
        <p:spPr bwMode="auto">
          <a:xfrm>
            <a:off x="7000875" y="2852738"/>
            <a:ext cx="865188" cy="868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517" name="Picture 2" descr="Картинки по запросу сбис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423" t="2856" r="26547" b="24258"/>
          <a:stretch>
            <a:fillRect/>
          </a:stretch>
        </p:blipFill>
        <p:spPr bwMode="auto">
          <a:xfrm>
            <a:off x="2195513" y="4652963"/>
            <a:ext cx="760412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518" name="Picture 2" descr="ÐÐ°ÑÑÐ¸Ð½ÐºÐ¸ Ð¿Ð¾ Ð·Ð°Ð¿ÑÐ¾ÑÑ ÑÐºÐ·-rjvgfc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4244" b="34157"/>
          <a:stretch>
            <a:fillRect/>
          </a:stretch>
        </p:blipFill>
        <p:spPr bwMode="auto">
          <a:xfrm>
            <a:off x="5360988" y="4865688"/>
            <a:ext cx="11572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519" name="Прямоугольник 5"/>
          <p:cNvSpPr>
            <a:spLocks noChangeArrowheads="1"/>
          </p:cNvSpPr>
          <p:nvPr/>
        </p:nvSpPr>
        <p:spPr bwMode="auto">
          <a:xfrm>
            <a:off x="375826" y="3867150"/>
            <a:ext cx="152958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«1С»</a:t>
            </a:r>
          </a:p>
          <a:p>
            <a:pPr algn="ctr"/>
            <a:r>
              <a:rPr lang="ru-RU" altLang="ru-RU" sz="1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Версия 3.1.2.293 </a:t>
            </a:r>
            <a:endParaRPr lang="ru-RU" altLang="ru-RU" sz="14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1520" name="Прямоугольник 6"/>
          <p:cNvSpPr>
            <a:spLocks noChangeArrowheads="1"/>
          </p:cNvSpPr>
          <p:nvPr/>
        </p:nvSpPr>
        <p:spPr bwMode="auto">
          <a:xfrm>
            <a:off x="3757613" y="3911600"/>
            <a:ext cx="123367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r>
              <a:rPr lang="ru-RU" altLang="ru-RU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«ПАРУС»</a:t>
            </a:r>
          </a:p>
        </p:txBody>
      </p:sp>
      <p:sp>
        <p:nvSpPr>
          <p:cNvPr id="21521" name="Прямоугольник 7"/>
          <p:cNvSpPr>
            <a:spLocks noChangeArrowheads="1"/>
          </p:cNvSpPr>
          <p:nvPr/>
        </p:nvSpPr>
        <p:spPr bwMode="auto">
          <a:xfrm>
            <a:off x="1749425" y="5657850"/>
            <a:ext cx="201798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r>
              <a:rPr lang="ru-RU" altLang="ru-RU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«Тензор» (СБИС)</a:t>
            </a:r>
          </a:p>
        </p:txBody>
      </p:sp>
      <p:sp>
        <p:nvSpPr>
          <p:cNvPr id="21522" name="Прямоугольник 8"/>
          <p:cNvSpPr>
            <a:spLocks noChangeArrowheads="1"/>
          </p:cNvSpPr>
          <p:nvPr/>
        </p:nvSpPr>
        <p:spPr bwMode="auto">
          <a:xfrm>
            <a:off x="6588125" y="3884613"/>
            <a:ext cx="183248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r>
              <a:rPr lang="ru-RU" altLang="ru-RU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«СКБ «Контур»</a:t>
            </a:r>
          </a:p>
        </p:txBody>
      </p:sp>
      <p:sp>
        <p:nvSpPr>
          <p:cNvPr id="21523" name="Прямоугольник 9"/>
          <p:cNvSpPr>
            <a:spLocks noChangeArrowheads="1"/>
          </p:cNvSpPr>
          <p:nvPr/>
        </p:nvSpPr>
        <p:spPr bwMode="auto">
          <a:xfrm>
            <a:off x="5235575" y="5657850"/>
            <a:ext cx="176535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r>
              <a:rPr lang="ru-RU" altLang="ru-RU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«Компас-СПБ»</a:t>
            </a:r>
          </a:p>
        </p:txBody>
      </p:sp>
    </p:spTree>
    <p:extLst>
      <p:ext uri="{BB962C8B-B14F-4D97-AF65-F5344CB8AC3E}">
        <p14:creationId xmlns:p14="http://schemas.microsoft.com/office/powerpoint/2010/main" val="1778427856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30" name="Группа 16"/>
          <p:cNvGrpSpPr>
            <a:grpSpLocks/>
          </p:cNvGrpSpPr>
          <p:nvPr/>
        </p:nvGrpSpPr>
        <p:grpSpPr bwMode="auto">
          <a:xfrm>
            <a:off x="-12700" y="195263"/>
            <a:ext cx="9144000" cy="785812"/>
            <a:chOff x="0" y="131763"/>
            <a:chExt cx="9144000" cy="785812"/>
          </a:xfrm>
        </p:grpSpPr>
        <p:sp>
          <p:nvSpPr>
            <p:cNvPr id="22536" name="Line 16"/>
            <p:cNvSpPr>
              <a:spLocks noChangeShapeType="1"/>
            </p:cNvSpPr>
            <p:nvPr/>
          </p:nvSpPr>
          <p:spPr bwMode="auto">
            <a:xfrm>
              <a:off x="0" y="62230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37" name="Line 16"/>
            <p:cNvSpPr>
              <a:spLocks noChangeShapeType="1"/>
            </p:cNvSpPr>
            <p:nvPr/>
          </p:nvSpPr>
          <p:spPr bwMode="auto">
            <a:xfrm>
              <a:off x="0" y="69215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pic>
          <p:nvPicPr>
            <p:cNvPr id="22538" name="Picture 2" descr="Logo1_color_CMYK"/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FEFDFB"/>
                </a:clrFrom>
                <a:clrTo>
                  <a:srgbClr val="FEFDFB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138" y="131763"/>
              <a:ext cx="879475" cy="7858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2531" name="TextBox 7"/>
          <p:cNvSpPr txBox="1">
            <a:spLocks noChangeArrowheads="1"/>
          </p:cNvSpPr>
          <p:nvPr/>
        </p:nvSpPr>
        <p:spPr bwMode="auto">
          <a:xfrm>
            <a:off x="1042988" y="188913"/>
            <a:ext cx="7396162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ru-RU" sz="16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КРАТКАЯ СХЕМА РАБОТЫ С КАБИНЕТОМ ФСС ДЛЯ СТРАХОВАТЕЛЕЙ</a:t>
            </a:r>
          </a:p>
        </p:txBody>
      </p:sp>
      <p:sp>
        <p:nvSpPr>
          <p:cNvPr id="22532" name="Прямоугольник 8"/>
          <p:cNvSpPr>
            <a:spLocks noChangeArrowheads="1"/>
          </p:cNvSpPr>
          <p:nvPr/>
        </p:nvSpPr>
        <p:spPr bwMode="auto">
          <a:xfrm>
            <a:off x="198438" y="1175222"/>
            <a:ext cx="8483600" cy="12577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7000"/>
              </a:lnSpc>
              <a:spcAft>
                <a:spcPts val="600"/>
              </a:spcAft>
            </a:pPr>
            <a:r>
              <a:rPr lang="ru-RU" altLang="ru-RU" dirty="0">
                <a:solidFill>
                  <a:srgbClr val="1F497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Наличие номера электронного листка нетрудоспособности (ЭЛН) и СНИЛС работника. Необходимо запросить ЭЛН в личном кабинете (</a:t>
            </a:r>
            <a:r>
              <a:rPr lang="ru-RU" altLang="ru-RU" dirty="0" err="1">
                <a:solidFill>
                  <a:srgbClr val="1F497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http</a:t>
            </a:r>
            <a:r>
              <a:rPr lang="ru-RU" altLang="ru-RU" dirty="0">
                <a:solidFill>
                  <a:srgbClr val="1F497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://</a:t>
            </a:r>
            <a:r>
              <a:rPr lang="ru-RU" altLang="ru-RU" dirty="0" err="1">
                <a:solidFill>
                  <a:srgbClr val="1F497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cabinets.fss.ru</a:t>
            </a:r>
            <a:r>
              <a:rPr lang="ru-RU" altLang="ru-RU" dirty="0">
                <a:solidFill>
                  <a:srgbClr val="1F497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). После входа в кабинет страхователя необходимо нажать кнопку «Действия» и в выпадающем списке выбрать вариант «Запросить ЛН». </a:t>
            </a:r>
            <a:endParaRPr lang="ru-RU" altLang="ru-RU" sz="1600" dirty="0">
              <a:solidFill>
                <a:srgbClr val="1F497D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2533" name="Рисунок 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141" b="59862"/>
          <a:stretch>
            <a:fillRect/>
          </a:stretch>
        </p:blipFill>
        <p:spPr bwMode="auto">
          <a:xfrm>
            <a:off x="1476375" y="2797175"/>
            <a:ext cx="5546725" cy="1114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534" name="Прямоугольник 10"/>
          <p:cNvSpPr>
            <a:spLocks noChangeArrowheads="1"/>
          </p:cNvSpPr>
          <p:nvPr/>
        </p:nvSpPr>
        <p:spPr bwMode="auto">
          <a:xfrm>
            <a:off x="-180975" y="3933825"/>
            <a:ext cx="8669338" cy="684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4572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7000"/>
              </a:lnSpc>
              <a:spcAft>
                <a:spcPts val="800"/>
              </a:spcAft>
            </a:pPr>
            <a:r>
              <a:rPr lang="ru-RU" altLang="ru-RU" dirty="0">
                <a:solidFill>
                  <a:srgbClr val="1F497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Необходимо ввести номер запрашиваемого ЭЛН и номер СНИЛС Застрахованного. Нажать кнопку «Запросить ЛН».</a:t>
            </a:r>
            <a:endParaRPr lang="ru-RU" altLang="ru-RU" sz="1600" dirty="0">
              <a:solidFill>
                <a:srgbClr val="1F497D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2535" name="Рисунок 1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6375" y="4786313"/>
            <a:ext cx="6119813" cy="1300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54" name="Группа 16"/>
          <p:cNvGrpSpPr>
            <a:grpSpLocks/>
          </p:cNvGrpSpPr>
          <p:nvPr/>
        </p:nvGrpSpPr>
        <p:grpSpPr bwMode="auto">
          <a:xfrm>
            <a:off x="-12700" y="131763"/>
            <a:ext cx="9144000" cy="785812"/>
            <a:chOff x="0" y="131763"/>
            <a:chExt cx="9144000" cy="785812"/>
          </a:xfrm>
        </p:grpSpPr>
        <p:sp>
          <p:nvSpPr>
            <p:cNvPr id="23559" name="Line 16"/>
            <p:cNvSpPr>
              <a:spLocks noChangeShapeType="1"/>
            </p:cNvSpPr>
            <p:nvPr/>
          </p:nvSpPr>
          <p:spPr bwMode="auto">
            <a:xfrm>
              <a:off x="0" y="62230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3560" name="Line 16"/>
            <p:cNvSpPr>
              <a:spLocks noChangeShapeType="1"/>
            </p:cNvSpPr>
            <p:nvPr/>
          </p:nvSpPr>
          <p:spPr bwMode="auto">
            <a:xfrm>
              <a:off x="0" y="692150"/>
              <a:ext cx="9144000" cy="0"/>
            </a:xfrm>
            <a:prstGeom prst="line">
              <a:avLst/>
            </a:prstGeom>
            <a:noFill/>
            <a:ln w="19050">
              <a:solidFill>
                <a:srgbClr val="7AA5D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pic>
          <p:nvPicPr>
            <p:cNvPr id="23561" name="Picture 2" descr="Logo1_color_CMYK"/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FEFDFB"/>
                </a:clrFrom>
                <a:clrTo>
                  <a:srgbClr val="FEFDFB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138" y="131763"/>
              <a:ext cx="879475" cy="7858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3555" name="TextBox 7"/>
          <p:cNvSpPr txBox="1">
            <a:spLocks noChangeArrowheads="1"/>
          </p:cNvSpPr>
          <p:nvPr/>
        </p:nvSpPr>
        <p:spPr bwMode="auto">
          <a:xfrm>
            <a:off x="1042988" y="188913"/>
            <a:ext cx="7396162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ru-RU" sz="16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КРАТКАЯ СХЕМА РАБОТЫ С КАБИНЕТОМ ФСС ДЛЯ СТРАХОВАТЕЛЕЙ</a:t>
            </a:r>
          </a:p>
        </p:txBody>
      </p:sp>
      <p:sp>
        <p:nvSpPr>
          <p:cNvPr id="23556" name="Прямоугольник 12"/>
          <p:cNvSpPr>
            <a:spLocks noChangeArrowheads="1"/>
          </p:cNvSpPr>
          <p:nvPr/>
        </p:nvSpPr>
        <p:spPr bwMode="auto">
          <a:xfrm>
            <a:off x="107504" y="932970"/>
            <a:ext cx="8820150" cy="14116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4572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7000"/>
              </a:lnSpc>
              <a:spcAft>
                <a:spcPts val="600"/>
              </a:spcAft>
            </a:pPr>
            <a:r>
              <a:rPr lang="ru-RU" altLang="ru-RU" dirty="0">
                <a:solidFill>
                  <a:srgbClr val="1F497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После получения ЭЛН </a:t>
            </a:r>
          </a:p>
          <a:p>
            <a:pPr algn="ctr" eaLnBrk="1" hangingPunct="1">
              <a:lnSpc>
                <a:spcPct val="107000"/>
              </a:lnSpc>
              <a:spcAft>
                <a:spcPts val="600"/>
              </a:spcAft>
            </a:pPr>
            <a:r>
              <a:rPr lang="ru-RU" altLang="ru-RU" dirty="0">
                <a:solidFill>
                  <a:srgbClr val="1F497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необходимо заполнить сведения, которые заполняются страхователем. </a:t>
            </a:r>
          </a:p>
          <a:p>
            <a:pPr algn="ctr" eaLnBrk="1" hangingPunct="1">
              <a:lnSpc>
                <a:spcPct val="107000"/>
              </a:lnSpc>
              <a:spcAft>
                <a:spcPts val="600"/>
              </a:spcAft>
            </a:pPr>
            <a:r>
              <a:rPr lang="ru-RU" altLang="ru-RU" dirty="0">
                <a:solidFill>
                  <a:srgbClr val="1F497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Для внесения данных в ЭЛН необходимо нажать «Действия» и в выпадающем списке выбрать вариант «Редактировать».      (</a:t>
            </a:r>
            <a:r>
              <a:rPr lang="ru-RU" altLang="ru-RU" dirty="0" err="1">
                <a:solidFill>
                  <a:srgbClr val="1F497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http</a:t>
            </a:r>
            <a:r>
              <a:rPr lang="ru-RU" altLang="ru-RU" dirty="0">
                <a:solidFill>
                  <a:srgbClr val="1F497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://</a:t>
            </a:r>
            <a:r>
              <a:rPr lang="ru-RU" altLang="ru-RU" dirty="0" err="1">
                <a:solidFill>
                  <a:srgbClr val="1F497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cabinets.fss.ru</a:t>
            </a:r>
            <a:r>
              <a:rPr lang="ru-RU" altLang="ru-RU" dirty="0">
                <a:solidFill>
                  <a:srgbClr val="1F497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    </a:t>
            </a:r>
            <a:endParaRPr lang="ru-RU" altLang="ru-RU" sz="1600" dirty="0">
              <a:solidFill>
                <a:srgbClr val="1F497D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3557" name="Рисунок 1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8013" y="2581275"/>
            <a:ext cx="5689600" cy="3525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58" name="Рисунок 1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9563" y="2552700"/>
            <a:ext cx="2160587" cy="3295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28009</TotalTime>
  <Words>5358</Words>
  <Application>Microsoft Office PowerPoint</Application>
  <PresentationFormat>Экран (4:3)</PresentationFormat>
  <Paragraphs>1783</Paragraphs>
  <Slides>56</Slides>
  <Notes>22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8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56</vt:i4>
      </vt:variant>
    </vt:vector>
  </HeadingPairs>
  <TitlesOfParts>
    <vt:vector size="65" baseType="lpstr">
      <vt:lpstr>Arial</vt:lpstr>
      <vt:lpstr>Arial Narrow</vt:lpstr>
      <vt:lpstr>Calibri</vt:lpstr>
      <vt:lpstr>Segoe UI</vt:lpstr>
      <vt:lpstr>Symbol</vt:lpstr>
      <vt:lpstr>Times New Roman</vt:lpstr>
      <vt:lpstr>Verdana</vt:lpstr>
      <vt:lpstr>Wingdings</vt:lpstr>
      <vt:lpstr>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ГЕОГРАФИЯ  И  НПА  ПРОЕКТА  «ПРЯМЫЕ ВЫПЛАТЫ» </vt:lpstr>
      <vt:lpstr> ПОСТАНОВЛЕНИЕ  ПРАВИТЕЛЬСТВА  РФ от 13 ноября 2019 года   № 1444 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ОБРАЗЦЫ ЗАЯВЛЕНИЙ О ВЫПЛАТЕ ПОСОБИЯ  </vt:lpstr>
      <vt:lpstr> ЗАЯВЛЕНИЕ О ВЫПЛАТЕ ПОСОБИЯ  </vt:lpstr>
      <vt:lpstr>Презентация PowerPoint</vt:lpstr>
      <vt:lpstr>Презентация PowerPoint</vt:lpstr>
      <vt:lpstr>ПЛАТЕЖНАЯ КАРТА МИР – ПРОСТОТА И УДОБСТВО ДЛЯ КЛИЕНТА   </vt:lpstr>
      <vt:lpstr>Презентация PowerPoint</vt:lpstr>
      <vt:lpstr>ЭЛЕКТРОННЫЕ РЕЕСТРЫ СВЕДЕНИЙ  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СПРАВКИ </vt:lpstr>
      <vt:lpstr>КОРОТКО ! </vt:lpstr>
      <vt:lpstr>КОРОТКО ! </vt:lpstr>
      <vt:lpstr>КОРОТКО ! 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Бурлакова Анастасия Владимировна</dc:creator>
  <cp:lastModifiedBy>Бурлакова Анастасия Владимировна</cp:lastModifiedBy>
  <cp:revision>2637</cp:revision>
  <cp:lastPrinted>2019-11-19T09:23:12Z</cp:lastPrinted>
  <dcterms:created xsi:type="dcterms:W3CDTF">2017-06-21T00:52:40Z</dcterms:created>
  <dcterms:modified xsi:type="dcterms:W3CDTF">2020-01-16T08:53:11Z</dcterms:modified>
</cp:coreProperties>
</file>